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61" y="76580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 h="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812">
            <a:solidFill>
              <a:srgbClr val="8496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08203"/>
            <a:ext cx="12192000" cy="509270"/>
          </a:xfrm>
          <a:custGeom>
            <a:avLst/>
            <a:gdLst/>
            <a:ahLst/>
            <a:cxnLst/>
            <a:rect l="l" t="t" r="r" b="b"/>
            <a:pathLst>
              <a:path w="12192000" h="509270">
                <a:moveTo>
                  <a:pt x="12107164" y="0"/>
                </a:moveTo>
                <a:lnTo>
                  <a:pt x="84839" y="0"/>
                </a:lnTo>
                <a:lnTo>
                  <a:pt x="51816" y="6665"/>
                </a:lnTo>
                <a:lnTo>
                  <a:pt x="24849" y="24844"/>
                </a:lnTo>
                <a:lnTo>
                  <a:pt x="6667" y="51810"/>
                </a:lnTo>
                <a:lnTo>
                  <a:pt x="0" y="84836"/>
                </a:lnTo>
                <a:lnTo>
                  <a:pt x="0" y="424180"/>
                </a:lnTo>
                <a:lnTo>
                  <a:pt x="6667" y="457205"/>
                </a:lnTo>
                <a:lnTo>
                  <a:pt x="24849" y="484171"/>
                </a:lnTo>
                <a:lnTo>
                  <a:pt x="51816" y="502350"/>
                </a:lnTo>
                <a:lnTo>
                  <a:pt x="84839" y="509016"/>
                </a:lnTo>
                <a:lnTo>
                  <a:pt x="12107164" y="509016"/>
                </a:lnTo>
                <a:lnTo>
                  <a:pt x="12140189" y="502350"/>
                </a:lnTo>
                <a:lnTo>
                  <a:pt x="12167155" y="484171"/>
                </a:lnTo>
                <a:lnTo>
                  <a:pt x="12185334" y="457205"/>
                </a:lnTo>
                <a:lnTo>
                  <a:pt x="12192000" y="424180"/>
                </a:lnTo>
                <a:lnTo>
                  <a:pt x="12192000" y="84836"/>
                </a:lnTo>
                <a:lnTo>
                  <a:pt x="12185334" y="51810"/>
                </a:lnTo>
                <a:lnTo>
                  <a:pt x="12167155" y="24844"/>
                </a:lnTo>
                <a:lnTo>
                  <a:pt x="12140189" y="6665"/>
                </a:lnTo>
                <a:lnTo>
                  <a:pt x="12107164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108203"/>
            <a:ext cx="12192000" cy="509270"/>
          </a:xfrm>
          <a:custGeom>
            <a:avLst/>
            <a:gdLst/>
            <a:ahLst/>
            <a:cxnLst/>
            <a:rect l="l" t="t" r="r" b="b"/>
            <a:pathLst>
              <a:path w="12192000" h="509270">
                <a:moveTo>
                  <a:pt x="0" y="84836"/>
                </a:moveTo>
                <a:lnTo>
                  <a:pt x="6667" y="51810"/>
                </a:lnTo>
                <a:lnTo>
                  <a:pt x="24849" y="24844"/>
                </a:lnTo>
                <a:lnTo>
                  <a:pt x="51816" y="6665"/>
                </a:lnTo>
                <a:lnTo>
                  <a:pt x="84839" y="0"/>
                </a:lnTo>
                <a:lnTo>
                  <a:pt x="12107164" y="0"/>
                </a:lnTo>
                <a:lnTo>
                  <a:pt x="12140189" y="6665"/>
                </a:lnTo>
                <a:lnTo>
                  <a:pt x="12167155" y="24844"/>
                </a:lnTo>
                <a:lnTo>
                  <a:pt x="12185334" y="51810"/>
                </a:lnTo>
                <a:lnTo>
                  <a:pt x="12192000" y="84836"/>
                </a:lnTo>
                <a:lnTo>
                  <a:pt x="12192000" y="424180"/>
                </a:lnTo>
                <a:lnTo>
                  <a:pt x="12185334" y="457205"/>
                </a:lnTo>
                <a:lnTo>
                  <a:pt x="12167155" y="484171"/>
                </a:lnTo>
                <a:lnTo>
                  <a:pt x="12140189" y="502350"/>
                </a:lnTo>
                <a:lnTo>
                  <a:pt x="12107164" y="509016"/>
                </a:lnTo>
                <a:lnTo>
                  <a:pt x="84839" y="509016"/>
                </a:lnTo>
                <a:lnTo>
                  <a:pt x="51816" y="502350"/>
                </a:lnTo>
                <a:lnTo>
                  <a:pt x="24849" y="484171"/>
                </a:lnTo>
                <a:lnTo>
                  <a:pt x="6667" y="457205"/>
                </a:lnTo>
                <a:lnTo>
                  <a:pt x="0" y="424180"/>
                </a:lnTo>
                <a:lnTo>
                  <a:pt x="0" y="84836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58105" y="132969"/>
            <a:ext cx="287578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0066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61" y="76580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 h="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9812">
            <a:solidFill>
              <a:srgbClr val="8496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2448" y="132969"/>
            <a:ext cx="246710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649" y="1106550"/>
            <a:ext cx="11048365" cy="2098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0066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5" Type="http://schemas.openxmlformats.org/officeDocument/2006/relationships/image" Target="../media/image72.jpg"/><Relationship Id="rId6" Type="http://schemas.openxmlformats.org/officeDocument/2006/relationships/image" Target="../media/image7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Relationship Id="rId6" Type="http://schemas.openxmlformats.org/officeDocument/2006/relationships/image" Target="../media/image87.jpg"/><Relationship Id="rId7" Type="http://schemas.openxmlformats.org/officeDocument/2006/relationships/image" Target="../media/image8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Relationship Id="rId4" Type="http://schemas.openxmlformats.org/officeDocument/2006/relationships/image" Target="../media/image91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Relationship Id="rId4" Type="http://schemas.openxmlformats.org/officeDocument/2006/relationships/image" Target="../media/image100.jp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jpg"/><Relationship Id="rId7" Type="http://schemas.openxmlformats.org/officeDocument/2006/relationships/image" Target="../media/image124.png"/><Relationship Id="rId8" Type="http://schemas.openxmlformats.org/officeDocument/2006/relationships/image" Target="../media/image125.jpg"/><Relationship Id="rId9" Type="http://schemas.openxmlformats.org/officeDocument/2006/relationships/image" Target="../media/image12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jpg"/><Relationship Id="rId4" Type="http://schemas.openxmlformats.org/officeDocument/2006/relationships/image" Target="../media/image129.png"/><Relationship Id="rId5" Type="http://schemas.openxmlformats.org/officeDocument/2006/relationships/image" Target="../media/image130.jpg"/><Relationship Id="rId6" Type="http://schemas.openxmlformats.org/officeDocument/2006/relationships/image" Target="../media/image13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g"/><Relationship Id="rId3" Type="http://schemas.openxmlformats.org/officeDocument/2006/relationships/image" Target="../media/image12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jpg"/><Relationship Id="rId4" Type="http://schemas.openxmlformats.org/officeDocument/2006/relationships/image" Target="../media/image13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jpg"/><Relationship Id="rId3" Type="http://schemas.openxmlformats.org/officeDocument/2006/relationships/image" Target="../media/image141.jp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Relationship Id="rId3" Type="http://schemas.openxmlformats.org/officeDocument/2006/relationships/image" Target="../media/image14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991" y="531063"/>
            <a:ext cx="1100201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latin typeface="等线"/>
                <a:cs typeface="等线"/>
              </a:rPr>
              <a:t>注意：本课件只用于选修 此</a:t>
            </a:r>
            <a:r>
              <a:rPr dirty="0" sz="7200" spc="-5" b="1">
                <a:latin typeface="等线"/>
                <a:cs typeface="等线"/>
              </a:rPr>
              <a:t>课程的学</a:t>
            </a:r>
            <a:r>
              <a:rPr dirty="0" sz="7200" b="1">
                <a:latin typeface="等线"/>
                <a:cs typeface="等线"/>
              </a:rPr>
              <a:t>生</a:t>
            </a:r>
            <a:r>
              <a:rPr dirty="0" sz="7200" spc="-5" b="1">
                <a:latin typeface="等线"/>
                <a:cs typeface="等线"/>
              </a:rPr>
              <a:t>内部</a:t>
            </a:r>
            <a:r>
              <a:rPr dirty="0" sz="7200" b="1">
                <a:latin typeface="等线"/>
                <a:cs typeface="等线"/>
              </a:rPr>
              <a:t>学习使 用，严禁传播到网络！！！ 谢谢合作</a:t>
            </a:r>
            <a:endParaRPr sz="7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323" y="1016080"/>
            <a:ext cx="11847830" cy="2221865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464820">
              <a:lnSpc>
                <a:spcPct val="100000"/>
              </a:lnSpc>
              <a:spcBef>
                <a:spcPts val="1545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美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国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好奇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(Curiosity)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号火星探测器</a:t>
            </a:r>
            <a:r>
              <a:rPr dirty="0" sz="2400" b="1">
                <a:latin typeface="微软雅黑"/>
                <a:cs typeface="微软雅黑"/>
              </a:rPr>
              <a:t>是美宇航局迄今最大最先进的火星车，也是第一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 sz="2400" b="1">
                <a:latin typeface="微软雅黑"/>
                <a:cs typeface="微软雅黑"/>
              </a:rPr>
              <a:t>辆核动力火星车，它代表了人类在移动机器人领域最先进的成果。</a:t>
            </a:r>
            <a:endParaRPr sz="2400">
              <a:latin typeface="微软雅黑"/>
              <a:cs typeface="微软雅黑"/>
            </a:endParaRPr>
          </a:p>
          <a:p>
            <a:pPr marL="12700" marR="5080" indent="543560">
              <a:lnSpc>
                <a:spcPts val="4320"/>
              </a:lnSpc>
              <a:spcBef>
                <a:spcPts val="18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中国“祝融号”机器人火星车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2400" b="1">
                <a:latin typeface="微软雅黑"/>
                <a:cs typeface="微软雅黑"/>
              </a:rPr>
              <a:t>搭载了多种先进的科学试验仪器，为人类揭开火星的 神秘面纱，起到了极大的作用。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080" y="3540252"/>
            <a:ext cx="4309872" cy="29169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015" y="3540252"/>
            <a:ext cx="5187695" cy="29169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59884" y="132969"/>
            <a:ext cx="287401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火星车登陆火星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6791" y="132969"/>
            <a:ext cx="205993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空间机械臂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172" y="1498091"/>
            <a:ext cx="5591556" cy="41772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4140" y="1498091"/>
            <a:ext cx="5591556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8402" y="6110732"/>
            <a:ext cx="18008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服务机器人</a:t>
            </a:r>
            <a:endParaRPr sz="28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9559" y="2311907"/>
            <a:ext cx="4282439" cy="23957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5" name="object 5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机器人服务人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452" y="1516380"/>
            <a:ext cx="6722364" cy="37810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92" y="1117097"/>
            <a:ext cx="1175067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机器人服务人：康复医疗、助老助</a:t>
            </a:r>
            <a:r>
              <a:rPr dirty="0" sz="2800" b="1">
                <a:latin typeface="微软雅黑"/>
                <a:cs typeface="微软雅黑"/>
              </a:rPr>
              <a:t>残</a:t>
            </a:r>
            <a:r>
              <a:rPr dirty="0" sz="2800" spc="-5" b="1">
                <a:latin typeface="微软雅黑"/>
                <a:cs typeface="微软雅黑"/>
              </a:rPr>
              <a:t>，可</a:t>
            </a:r>
            <a:r>
              <a:rPr dirty="0" sz="2800" b="1">
                <a:latin typeface="微软雅黑"/>
                <a:cs typeface="微软雅黑"/>
              </a:rPr>
              <a:t>有</a:t>
            </a:r>
            <a:r>
              <a:rPr dirty="0" sz="2800" spc="-5" b="1">
                <a:latin typeface="微软雅黑"/>
                <a:cs typeface="微软雅黑"/>
              </a:rPr>
              <a:t>效缓</a:t>
            </a:r>
            <a:r>
              <a:rPr dirty="0" sz="2800" b="1">
                <a:latin typeface="微软雅黑"/>
                <a:cs typeface="微软雅黑"/>
              </a:rPr>
              <a:t>解</a:t>
            </a:r>
            <a:r>
              <a:rPr dirty="0" sz="2800" spc="-5" b="1">
                <a:latin typeface="微软雅黑"/>
                <a:cs typeface="微软雅黑"/>
              </a:rPr>
              <a:t>老龄</a:t>
            </a:r>
            <a:r>
              <a:rPr dirty="0" sz="2800" b="1">
                <a:latin typeface="微软雅黑"/>
                <a:cs typeface="微软雅黑"/>
              </a:rPr>
              <a:t>残</a:t>
            </a:r>
            <a:r>
              <a:rPr dirty="0" sz="2800" spc="-5" b="1">
                <a:latin typeface="微软雅黑"/>
                <a:cs typeface="微软雅黑"/>
              </a:rPr>
              <a:t>障人</a:t>
            </a:r>
            <a:r>
              <a:rPr dirty="0" sz="2800" b="1">
                <a:latin typeface="微软雅黑"/>
                <a:cs typeface="微软雅黑"/>
              </a:rPr>
              <a:t>群</a:t>
            </a:r>
            <a:r>
              <a:rPr dirty="0" sz="2800" spc="-5" b="1">
                <a:latin typeface="微软雅黑"/>
                <a:cs typeface="微软雅黑"/>
              </a:rPr>
              <a:t>的社</a:t>
            </a:r>
            <a:r>
              <a:rPr dirty="0" sz="2800" b="1">
                <a:latin typeface="微软雅黑"/>
                <a:cs typeface="微软雅黑"/>
              </a:rPr>
              <a:t>会</a:t>
            </a:r>
            <a:r>
              <a:rPr dirty="0" sz="2800" spc="-5" b="1">
                <a:latin typeface="微软雅黑"/>
                <a:cs typeface="微软雅黑"/>
              </a:rPr>
              <a:t>服务 </a:t>
            </a:r>
            <a:r>
              <a:rPr dirty="0" sz="2800" spc="-10" b="1">
                <a:latin typeface="微软雅黑"/>
                <a:cs typeface="微软雅黑"/>
              </a:rPr>
              <a:t>压力，作为增进民生福祉的重要手</a:t>
            </a:r>
            <a:r>
              <a:rPr dirty="0" sz="2800" b="1">
                <a:latin typeface="微软雅黑"/>
                <a:cs typeface="微软雅黑"/>
              </a:rPr>
              <a:t>段</a:t>
            </a:r>
            <a:r>
              <a:rPr dirty="0" sz="2800" spc="-10" b="1">
                <a:latin typeface="微软雅黑"/>
                <a:cs typeface="微软雅黑"/>
              </a:rPr>
              <a:t>正成</a:t>
            </a:r>
            <a:r>
              <a:rPr dirty="0" sz="2800" b="1">
                <a:latin typeface="微软雅黑"/>
                <a:cs typeface="微软雅黑"/>
              </a:rPr>
              <a:t>为</a:t>
            </a:r>
            <a:r>
              <a:rPr dirty="0" sz="2800" spc="-10" b="1">
                <a:latin typeface="微软雅黑"/>
                <a:cs typeface="微软雅黑"/>
              </a:rPr>
              <a:t>人类</a:t>
            </a:r>
            <a:r>
              <a:rPr dirty="0" sz="2800" b="1">
                <a:latin typeface="微软雅黑"/>
                <a:cs typeface="微软雅黑"/>
              </a:rPr>
              <a:t>的</a:t>
            </a:r>
            <a:r>
              <a:rPr dirty="0" sz="2800" spc="-10" b="1">
                <a:latin typeface="微软雅黑"/>
                <a:cs typeface="微软雅黑"/>
              </a:rPr>
              <a:t>生活</a:t>
            </a:r>
            <a:r>
              <a:rPr dirty="0" sz="2800" b="1">
                <a:latin typeface="微软雅黑"/>
                <a:cs typeface="微软雅黑"/>
              </a:rPr>
              <a:t>伙</a:t>
            </a:r>
            <a:r>
              <a:rPr dirty="0" sz="2800" spc="-10" b="1">
                <a:latin typeface="微软雅黑"/>
                <a:cs typeface="微软雅黑"/>
              </a:rPr>
              <a:t>伴。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779008"/>
            <a:ext cx="12192000" cy="817244"/>
          </a:xfrm>
          <a:custGeom>
            <a:avLst/>
            <a:gdLst/>
            <a:ahLst/>
            <a:cxnLst/>
            <a:rect l="l" t="t" r="r" b="b"/>
            <a:pathLst>
              <a:path w="12192000" h="817245">
                <a:moveTo>
                  <a:pt x="12191492" y="0"/>
                </a:moveTo>
                <a:lnTo>
                  <a:pt x="0" y="0"/>
                </a:lnTo>
                <a:lnTo>
                  <a:pt x="0" y="816863"/>
                </a:lnTo>
                <a:lnTo>
                  <a:pt x="12191492" y="816863"/>
                </a:lnTo>
                <a:lnTo>
                  <a:pt x="1219149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0004" y="5103317"/>
            <a:ext cx="11913235" cy="1301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06095">
              <a:lnSpc>
                <a:spcPct val="100000"/>
              </a:lnSpc>
              <a:spcBef>
                <a:spcPts val="100"/>
              </a:spcBef>
              <a:tabLst>
                <a:tab pos="5408930" algn="l"/>
              </a:tabLst>
            </a:pPr>
            <a:r>
              <a:rPr dirty="0" baseline="1157" sz="3600" spc="-7" b="1">
                <a:solidFill>
                  <a:srgbClr val="FF0000"/>
                </a:solidFill>
                <a:latin typeface="微软雅黑"/>
                <a:cs typeface="微软雅黑"/>
              </a:rPr>
              <a:t>机器人辅</a:t>
            </a:r>
            <a:r>
              <a:rPr dirty="0" baseline="1157" sz="3600" b="1">
                <a:solidFill>
                  <a:srgbClr val="FF0000"/>
                </a:solidFill>
                <a:latin typeface="微软雅黑"/>
                <a:cs typeface="微软雅黑"/>
              </a:rPr>
              <a:t>助	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机器人康复</a:t>
            </a: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solidFill>
                  <a:srgbClr val="FFFF00"/>
                </a:solidFill>
                <a:latin typeface="微软雅黑"/>
                <a:cs typeface="微软雅黑"/>
              </a:rPr>
              <a:t>工作特征</a:t>
            </a: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：命令／行为式的简单交互，神经活动参与度低，现场环境与人的意图理解困难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2892551"/>
            <a:ext cx="2061972" cy="20010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9584" y="2939795"/>
            <a:ext cx="2304288" cy="18851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4792" y="2955035"/>
            <a:ext cx="1350264" cy="18775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36380" y="2936748"/>
            <a:ext cx="1261872" cy="201625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0" name="object 10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机器人服务人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213" y="867491"/>
            <a:ext cx="11922125" cy="1123950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648335">
              <a:lnSpc>
                <a:spcPct val="100000"/>
              </a:lnSpc>
              <a:spcBef>
                <a:spcPts val="1545"/>
              </a:spcBef>
            </a:pPr>
            <a:r>
              <a:rPr dirty="0" sz="2400" spc="55" b="1">
                <a:latin typeface="微软雅黑"/>
                <a:cs typeface="微软雅黑"/>
              </a:rPr>
              <a:t>将</a:t>
            </a:r>
            <a:r>
              <a:rPr dirty="0" sz="2400" spc="40" b="1">
                <a:latin typeface="微软雅黑"/>
                <a:cs typeface="微软雅黑"/>
              </a:rPr>
              <a:t>先</a:t>
            </a:r>
            <a:r>
              <a:rPr dirty="0" sz="2400" spc="55" b="1">
                <a:latin typeface="微软雅黑"/>
                <a:cs typeface="微软雅黑"/>
              </a:rPr>
              <a:t>进的</a:t>
            </a:r>
            <a:r>
              <a:rPr dirty="0" sz="2400" spc="65" b="1">
                <a:latin typeface="微软雅黑"/>
                <a:cs typeface="微软雅黑"/>
              </a:rPr>
              <a:t>脑机</a:t>
            </a:r>
            <a:r>
              <a:rPr dirty="0" sz="2400" spc="55" b="1">
                <a:latin typeface="微软雅黑"/>
                <a:cs typeface="微软雅黑"/>
              </a:rPr>
              <a:t>交互</a:t>
            </a:r>
            <a:r>
              <a:rPr dirty="0" sz="2400" spc="65" b="1">
                <a:latin typeface="微软雅黑"/>
                <a:cs typeface="微软雅黑"/>
              </a:rPr>
              <a:t>与视</a:t>
            </a:r>
            <a:r>
              <a:rPr dirty="0" sz="2400" spc="55" b="1">
                <a:latin typeface="微软雅黑"/>
                <a:cs typeface="微软雅黑"/>
              </a:rPr>
              <a:t>觉计</a:t>
            </a:r>
            <a:r>
              <a:rPr dirty="0" sz="2400" spc="65" b="1">
                <a:latin typeface="微软雅黑"/>
                <a:cs typeface="微软雅黑"/>
              </a:rPr>
              <a:t>算技</a:t>
            </a:r>
            <a:r>
              <a:rPr dirty="0" sz="2400" spc="55" b="1">
                <a:latin typeface="微软雅黑"/>
                <a:cs typeface="微软雅黑"/>
              </a:rPr>
              <a:t>术应</a:t>
            </a:r>
            <a:r>
              <a:rPr dirty="0" sz="2400" spc="65" b="1">
                <a:latin typeface="微软雅黑"/>
                <a:cs typeface="微软雅黑"/>
              </a:rPr>
              <a:t>用于</a:t>
            </a:r>
            <a:r>
              <a:rPr dirty="0" sz="2400" spc="55" b="1">
                <a:latin typeface="微软雅黑"/>
                <a:cs typeface="微软雅黑"/>
              </a:rPr>
              <a:t>助残</a:t>
            </a:r>
            <a:r>
              <a:rPr dirty="0" sz="2400" spc="65" b="1">
                <a:latin typeface="微软雅黑"/>
                <a:cs typeface="微软雅黑"/>
              </a:rPr>
              <a:t>养老</a:t>
            </a:r>
            <a:r>
              <a:rPr dirty="0" sz="2400" spc="55" b="1">
                <a:latin typeface="微软雅黑"/>
                <a:cs typeface="微软雅黑"/>
              </a:rPr>
              <a:t>与康</a:t>
            </a:r>
            <a:r>
              <a:rPr dirty="0" sz="2400" spc="65" b="1">
                <a:latin typeface="微软雅黑"/>
                <a:cs typeface="微软雅黑"/>
              </a:rPr>
              <a:t>复医</a:t>
            </a:r>
            <a:r>
              <a:rPr dirty="0" sz="2400" spc="55" b="1">
                <a:latin typeface="微软雅黑"/>
                <a:cs typeface="微软雅黑"/>
              </a:rPr>
              <a:t>疗产</a:t>
            </a:r>
            <a:r>
              <a:rPr dirty="0" sz="2400" spc="140" b="1">
                <a:latin typeface="微软雅黑"/>
                <a:cs typeface="微软雅黑"/>
              </a:rPr>
              <a:t>业</a:t>
            </a:r>
            <a:r>
              <a:rPr dirty="0" sz="2400" spc="65" b="1">
                <a:latin typeface="微软雅黑"/>
                <a:cs typeface="微软雅黑"/>
              </a:rPr>
              <a:t>，</a:t>
            </a:r>
            <a:r>
              <a:rPr dirty="0" sz="2400" spc="55" b="1">
                <a:latin typeface="微软雅黑"/>
                <a:cs typeface="微软雅黑"/>
              </a:rPr>
              <a:t>能够</a:t>
            </a:r>
            <a:r>
              <a:rPr dirty="0" sz="2400" spc="65" b="1">
                <a:latin typeface="微软雅黑"/>
                <a:cs typeface="微软雅黑"/>
              </a:rPr>
              <a:t>促进</a:t>
            </a:r>
            <a:r>
              <a:rPr dirty="0" sz="2400" spc="40" b="1">
                <a:latin typeface="微软雅黑"/>
                <a:cs typeface="微软雅黑"/>
              </a:rPr>
              <a:t>发</a:t>
            </a:r>
            <a:r>
              <a:rPr dirty="0" sz="2400" b="1">
                <a:latin typeface="微软雅黑"/>
                <a:cs typeface="微软雅黑"/>
              </a:rPr>
              <a:t>展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latin typeface="微软雅黑"/>
                <a:cs typeface="微软雅黑"/>
              </a:rPr>
              <a:t>智能化功能康复设备与技</a:t>
            </a:r>
            <a:r>
              <a:rPr dirty="0" sz="2400" spc="-25" b="1">
                <a:latin typeface="微软雅黑"/>
                <a:cs typeface="微软雅黑"/>
              </a:rPr>
              <a:t>术</a:t>
            </a:r>
            <a:r>
              <a:rPr dirty="0" sz="2400" b="1">
                <a:latin typeface="微软雅黑"/>
                <a:cs typeface="微软雅黑"/>
              </a:rPr>
              <a:t>，是提高我国居民生活质量的重要手段！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9948" y="5835396"/>
            <a:ext cx="8450580" cy="599440"/>
          </a:xfrm>
          <a:prstGeom prst="rect">
            <a:avLst/>
          </a:prstGeom>
          <a:solidFill>
            <a:srgbClr val="000099"/>
          </a:solidFill>
        </p:spPr>
        <p:txBody>
          <a:bodyPr wrap="square" lIns="0" tIns="10731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44"/>
              </a:spcBef>
            </a:pPr>
            <a:r>
              <a:rPr dirty="0" sz="2800" spc="-10" b="1">
                <a:solidFill>
                  <a:srgbClr val="FFFF00"/>
                </a:solidFill>
                <a:latin typeface="微软雅黑"/>
                <a:cs typeface="微软雅黑"/>
              </a:rPr>
              <a:t>康复机器人：人机行为与智能共融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05811" y="2281427"/>
            <a:ext cx="5304155" cy="3119755"/>
            <a:chOff x="2305811" y="2281427"/>
            <a:chExt cx="5304155" cy="311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2976" y="2289047"/>
              <a:ext cx="1498092" cy="30967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1547" y="3252228"/>
              <a:ext cx="557822" cy="9753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04126" y="3320033"/>
              <a:ext cx="455930" cy="798830"/>
            </a:xfrm>
            <a:custGeom>
              <a:avLst/>
              <a:gdLst/>
              <a:ahLst/>
              <a:cxnLst/>
              <a:rect l="l" t="t" r="r" b="b"/>
              <a:pathLst>
                <a:path w="455929" h="798829">
                  <a:moveTo>
                    <a:pt x="237871" y="0"/>
                  </a:moveTo>
                  <a:lnTo>
                    <a:pt x="237871" y="158241"/>
                  </a:lnTo>
                  <a:lnTo>
                    <a:pt x="0" y="158241"/>
                  </a:lnTo>
                  <a:lnTo>
                    <a:pt x="0" y="640333"/>
                  </a:lnTo>
                  <a:lnTo>
                    <a:pt x="237871" y="640333"/>
                  </a:lnTo>
                  <a:lnTo>
                    <a:pt x="237871" y="798576"/>
                  </a:lnTo>
                  <a:lnTo>
                    <a:pt x="455675" y="399288"/>
                  </a:lnTo>
                  <a:lnTo>
                    <a:pt x="2378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104126" y="3320033"/>
              <a:ext cx="455930" cy="798830"/>
            </a:xfrm>
            <a:custGeom>
              <a:avLst/>
              <a:gdLst/>
              <a:ahLst/>
              <a:cxnLst/>
              <a:rect l="l" t="t" r="r" b="b"/>
              <a:pathLst>
                <a:path w="455929" h="798829">
                  <a:moveTo>
                    <a:pt x="0" y="158241"/>
                  </a:moveTo>
                  <a:lnTo>
                    <a:pt x="237871" y="158241"/>
                  </a:lnTo>
                  <a:lnTo>
                    <a:pt x="237871" y="0"/>
                  </a:lnTo>
                  <a:lnTo>
                    <a:pt x="455675" y="399288"/>
                  </a:lnTo>
                  <a:lnTo>
                    <a:pt x="237871" y="798576"/>
                  </a:lnTo>
                  <a:lnTo>
                    <a:pt x="237871" y="640333"/>
                  </a:lnTo>
                  <a:lnTo>
                    <a:pt x="0" y="640333"/>
                  </a:lnTo>
                  <a:lnTo>
                    <a:pt x="0" y="158241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139" y="3278136"/>
              <a:ext cx="559333" cy="9753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84241" y="3345941"/>
              <a:ext cx="457200" cy="798830"/>
            </a:xfrm>
            <a:custGeom>
              <a:avLst/>
              <a:gdLst/>
              <a:ahLst/>
              <a:cxnLst/>
              <a:rect l="l" t="t" r="r" b="b"/>
              <a:pathLst>
                <a:path w="457200" h="798829">
                  <a:moveTo>
                    <a:pt x="218440" y="0"/>
                  </a:moveTo>
                  <a:lnTo>
                    <a:pt x="0" y="399288"/>
                  </a:lnTo>
                  <a:lnTo>
                    <a:pt x="218440" y="798576"/>
                  </a:lnTo>
                  <a:lnTo>
                    <a:pt x="218440" y="640334"/>
                  </a:lnTo>
                  <a:lnTo>
                    <a:pt x="457200" y="640334"/>
                  </a:lnTo>
                  <a:lnTo>
                    <a:pt x="457200" y="158242"/>
                  </a:lnTo>
                  <a:lnTo>
                    <a:pt x="218440" y="158242"/>
                  </a:lnTo>
                  <a:lnTo>
                    <a:pt x="218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84241" y="3345941"/>
              <a:ext cx="457200" cy="798830"/>
            </a:xfrm>
            <a:custGeom>
              <a:avLst/>
              <a:gdLst/>
              <a:ahLst/>
              <a:cxnLst/>
              <a:rect l="l" t="t" r="r" b="b"/>
              <a:pathLst>
                <a:path w="457200" h="798829">
                  <a:moveTo>
                    <a:pt x="457200" y="158242"/>
                  </a:moveTo>
                  <a:lnTo>
                    <a:pt x="218440" y="158242"/>
                  </a:lnTo>
                  <a:lnTo>
                    <a:pt x="218440" y="0"/>
                  </a:lnTo>
                  <a:lnTo>
                    <a:pt x="0" y="399288"/>
                  </a:lnTo>
                  <a:lnTo>
                    <a:pt x="218440" y="798576"/>
                  </a:lnTo>
                  <a:lnTo>
                    <a:pt x="218440" y="640334"/>
                  </a:lnTo>
                  <a:lnTo>
                    <a:pt x="457200" y="640334"/>
                  </a:lnTo>
                  <a:lnTo>
                    <a:pt x="457200" y="158242"/>
                  </a:lnTo>
                  <a:close/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811" y="2281427"/>
              <a:ext cx="2668524" cy="311962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36698" y="2492501"/>
            <a:ext cx="2301875" cy="873760"/>
          </a:xfrm>
          <a:prstGeom prst="rect">
            <a:avLst/>
          </a:prstGeom>
          <a:solidFill>
            <a:srgbClr val="FFF1CC"/>
          </a:solidFill>
          <a:ln w="25907">
            <a:solidFill>
              <a:srgbClr val="FF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脑神经活动实时解读</a:t>
            </a:r>
            <a:endParaRPr sz="2000">
              <a:latin typeface="微软雅黑"/>
              <a:cs typeface="微软雅黑"/>
            </a:endParaRPr>
          </a:p>
          <a:p>
            <a:pPr algn="ctr" marR="5080">
              <a:lnSpc>
                <a:spcPct val="100000"/>
              </a:lnSpc>
              <a:spcBef>
                <a:spcPts val="715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与意图理解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6698" y="4051553"/>
            <a:ext cx="2301875" cy="1099185"/>
          </a:xfrm>
          <a:prstGeom prst="rect">
            <a:avLst/>
          </a:prstGeom>
          <a:solidFill>
            <a:srgbClr val="FFF1CC"/>
          </a:solidFill>
          <a:ln w="25907">
            <a:solidFill>
              <a:srgbClr val="FF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选择性注意的视觉场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景分析与位姿势计算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2943" y="2267711"/>
            <a:ext cx="2668524" cy="312115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756397" y="2466632"/>
            <a:ext cx="2296795" cy="768350"/>
          </a:xfrm>
          <a:prstGeom prst="rect">
            <a:avLst/>
          </a:prstGeom>
          <a:solidFill>
            <a:srgbClr val="FFF1CC"/>
          </a:solidFill>
          <a:ln w="25907">
            <a:solidFill>
              <a:srgbClr val="FF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实时协同的行为与运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动规划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6397" y="4159758"/>
            <a:ext cx="2296795" cy="850900"/>
          </a:xfrm>
          <a:prstGeom prst="rect">
            <a:avLst/>
          </a:prstGeom>
          <a:solidFill>
            <a:srgbClr val="FFF1CC"/>
          </a:solidFill>
          <a:ln w="25907">
            <a:solidFill>
              <a:srgbClr val="FF000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脑机交互协调的灵巧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2000" b="1">
                <a:solidFill>
                  <a:srgbClr val="001790"/>
                </a:solidFill>
                <a:latin typeface="微软雅黑"/>
                <a:cs typeface="微软雅黑"/>
              </a:rPr>
              <a:t>柔顺控制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8389" y="2311145"/>
            <a:ext cx="2567940" cy="3019425"/>
          </a:xfrm>
          <a:prstGeom prst="rect">
            <a:avLst/>
          </a:prstGeom>
          <a:solidFill>
            <a:srgbClr val="FFF1CC"/>
          </a:solidFill>
          <a:ln w="25907">
            <a:solidFill>
              <a:srgbClr val="4F81B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76454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智能共融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05521" y="2297429"/>
            <a:ext cx="2567940" cy="3020695"/>
          </a:xfrm>
          <a:prstGeom prst="rect">
            <a:avLst/>
          </a:prstGeom>
          <a:solidFill>
            <a:srgbClr val="FFF1CC"/>
          </a:solidFill>
          <a:ln w="25907">
            <a:solidFill>
              <a:srgbClr val="4F81B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行为共融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21" name="object 2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机器人服务人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08" y="880872"/>
            <a:ext cx="4760976" cy="26959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96000" y="854963"/>
            <a:ext cx="5088890" cy="5485130"/>
            <a:chOff x="6096000" y="854963"/>
            <a:chExt cx="5088890" cy="54851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854963"/>
              <a:ext cx="4090415" cy="2721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1275" y="3428999"/>
              <a:ext cx="4023360" cy="291084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580" y="3671315"/>
            <a:ext cx="2639568" cy="29550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74490" y="6110122"/>
            <a:ext cx="32213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585858"/>
                </a:solidFill>
                <a:latin typeface="微软雅黑"/>
                <a:cs typeface="微软雅黑"/>
              </a:rPr>
              <a:t>微创手术机器人系统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9" name="object 9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机器人服务人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8011"/>
            <a:ext cx="12192000" cy="3388360"/>
            <a:chOff x="0" y="858011"/>
            <a:chExt cx="12192000" cy="3388360"/>
          </a:xfrm>
        </p:grpSpPr>
        <p:sp>
          <p:nvSpPr>
            <p:cNvPr id="3" name="object 3"/>
            <p:cNvSpPr/>
            <p:nvPr/>
          </p:nvSpPr>
          <p:spPr>
            <a:xfrm>
              <a:off x="0" y="858011"/>
              <a:ext cx="12192000" cy="2801620"/>
            </a:xfrm>
            <a:custGeom>
              <a:avLst/>
              <a:gdLst/>
              <a:ahLst/>
              <a:cxnLst/>
              <a:rect l="l" t="t" r="r" b="b"/>
              <a:pathLst>
                <a:path w="12192000" h="2801620">
                  <a:moveTo>
                    <a:pt x="12192000" y="0"/>
                  </a:moveTo>
                  <a:lnTo>
                    <a:pt x="0" y="0"/>
                  </a:lnTo>
                  <a:lnTo>
                    <a:pt x="0" y="2801112"/>
                  </a:lnTo>
                  <a:lnTo>
                    <a:pt x="12192000" y="2801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632" y="3064751"/>
              <a:ext cx="1312164" cy="118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15355" y="3140963"/>
              <a:ext cx="1161415" cy="1033780"/>
            </a:xfrm>
            <a:custGeom>
              <a:avLst/>
              <a:gdLst/>
              <a:ahLst/>
              <a:cxnLst/>
              <a:rect l="l" t="t" r="r" b="b"/>
              <a:pathLst>
                <a:path w="1161415" h="1033779">
                  <a:moveTo>
                    <a:pt x="820166" y="0"/>
                  </a:moveTo>
                  <a:lnTo>
                    <a:pt x="341122" y="0"/>
                  </a:lnTo>
                  <a:lnTo>
                    <a:pt x="315259" y="4161"/>
                  </a:lnTo>
                  <a:lnTo>
                    <a:pt x="266344" y="32200"/>
                  </a:lnTo>
                  <a:lnTo>
                    <a:pt x="12065" y="464058"/>
                  </a:lnTo>
                  <a:lnTo>
                    <a:pt x="760" y="502402"/>
                  </a:lnTo>
                  <a:lnTo>
                    <a:pt x="0" y="516636"/>
                  </a:lnTo>
                  <a:lnTo>
                    <a:pt x="760" y="530869"/>
                  </a:lnTo>
                  <a:lnTo>
                    <a:pt x="12065" y="569213"/>
                  </a:lnTo>
                  <a:lnTo>
                    <a:pt x="249555" y="980694"/>
                  </a:lnTo>
                  <a:lnTo>
                    <a:pt x="289290" y="1017793"/>
                  </a:lnTo>
                  <a:lnTo>
                    <a:pt x="341122" y="1033272"/>
                  </a:lnTo>
                  <a:lnTo>
                    <a:pt x="820166" y="1033272"/>
                  </a:lnTo>
                  <a:lnTo>
                    <a:pt x="871997" y="1017793"/>
                  </a:lnTo>
                  <a:lnTo>
                    <a:pt x="911733" y="980694"/>
                  </a:lnTo>
                  <a:lnTo>
                    <a:pt x="1149223" y="569213"/>
                  </a:lnTo>
                  <a:lnTo>
                    <a:pt x="1160527" y="530869"/>
                  </a:lnTo>
                  <a:lnTo>
                    <a:pt x="1161288" y="516636"/>
                  </a:lnTo>
                  <a:lnTo>
                    <a:pt x="1160527" y="502402"/>
                  </a:lnTo>
                  <a:lnTo>
                    <a:pt x="1149223" y="464058"/>
                  </a:lnTo>
                  <a:lnTo>
                    <a:pt x="911733" y="52577"/>
                  </a:lnTo>
                  <a:lnTo>
                    <a:pt x="871997" y="15478"/>
                  </a:lnTo>
                  <a:lnTo>
                    <a:pt x="820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93079" y="3209544"/>
              <a:ext cx="1005840" cy="896619"/>
            </a:xfrm>
            <a:custGeom>
              <a:avLst/>
              <a:gdLst/>
              <a:ahLst/>
              <a:cxnLst/>
              <a:rect l="l" t="t" r="r" b="b"/>
              <a:pathLst>
                <a:path w="1005840" h="896620">
                  <a:moveTo>
                    <a:pt x="710311" y="0"/>
                  </a:moveTo>
                  <a:lnTo>
                    <a:pt x="295529" y="0"/>
                  </a:lnTo>
                  <a:lnTo>
                    <a:pt x="273089" y="3605"/>
                  </a:lnTo>
                  <a:lnTo>
                    <a:pt x="230735" y="27914"/>
                  </a:lnTo>
                  <a:lnTo>
                    <a:pt x="10414" y="402462"/>
                  </a:lnTo>
                  <a:lnTo>
                    <a:pt x="0" y="448055"/>
                  </a:lnTo>
                  <a:lnTo>
                    <a:pt x="644" y="460394"/>
                  </a:lnTo>
                  <a:lnTo>
                    <a:pt x="216154" y="850518"/>
                  </a:lnTo>
                  <a:lnTo>
                    <a:pt x="250602" y="882697"/>
                  </a:lnTo>
                  <a:lnTo>
                    <a:pt x="295529" y="896111"/>
                  </a:lnTo>
                  <a:lnTo>
                    <a:pt x="710311" y="896111"/>
                  </a:lnTo>
                  <a:lnTo>
                    <a:pt x="755237" y="882697"/>
                  </a:lnTo>
                  <a:lnTo>
                    <a:pt x="789686" y="850518"/>
                  </a:lnTo>
                  <a:lnTo>
                    <a:pt x="995426" y="493648"/>
                  </a:lnTo>
                  <a:lnTo>
                    <a:pt x="1005840" y="448055"/>
                  </a:lnTo>
                  <a:lnTo>
                    <a:pt x="1005195" y="435717"/>
                  </a:lnTo>
                  <a:lnTo>
                    <a:pt x="789686" y="45592"/>
                  </a:lnTo>
                  <a:lnTo>
                    <a:pt x="755237" y="13414"/>
                  </a:lnTo>
                  <a:lnTo>
                    <a:pt x="710311" y="0"/>
                  </a:lnTo>
                  <a:close/>
                </a:path>
              </a:pathLst>
            </a:custGeom>
            <a:solidFill>
              <a:srgbClr val="B685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628894" y="3507181"/>
            <a:ext cx="9404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FFFFFF"/>
                </a:solidFill>
                <a:latin typeface="微软雅黑"/>
                <a:cs typeface="微软雅黑"/>
              </a:rPr>
              <a:t>Part.01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3517" y="4798314"/>
            <a:ext cx="460629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450" b="1">
                <a:solidFill>
                  <a:srgbClr val="6F2F9F"/>
                </a:solidFill>
                <a:latin typeface="微软雅黑"/>
                <a:cs typeface="微软雅黑"/>
              </a:rPr>
              <a:t>二、机器</a:t>
            </a:r>
            <a:r>
              <a:rPr dirty="0" sz="3200" spc="440" b="1">
                <a:solidFill>
                  <a:srgbClr val="6F2F9F"/>
                </a:solidFill>
                <a:latin typeface="微软雅黑"/>
                <a:cs typeface="微软雅黑"/>
              </a:rPr>
              <a:t>人发展与</a:t>
            </a:r>
            <a:r>
              <a:rPr dirty="0" sz="3200" spc="450" b="1">
                <a:solidFill>
                  <a:srgbClr val="6F2F9F"/>
                </a:solidFill>
                <a:latin typeface="微软雅黑"/>
                <a:cs typeface="微软雅黑"/>
              </a:rPr>
              <a:t>应</a:t>
            </a:r>
            <a:r>
              <a:rPr dirty="0" sz="3200" b="1">
                <a:solidFill>
                  <a:srgbClr val="6F2F9F"/>
                </a:solidFill>
                <a:latin typeface="微软雅黑"/>
                <a:cs typeface="微软雅黑"/>
              </a:rPr>
              <a:t>用</a:t>
            </a:r>
            <a:endParaRPr sz="32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803" y="1545336"/>
            <a:ext cx="4015740" cy="1080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2976" y="132969"/>
            <a:ext cx="36880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机器人的进化与发展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551" y="1621536"/>
            <a:ext cx="2601468" cy="21244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47773" y="3993616"/>
            <a:ext cx="2616835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 spc="-5" b="1">
                <a:latin typeface="微软雅黑"/>
                <a:cs typeface="微软雅黑"/>
              </a:rPr>
              <a:t>robot </a:t>
            </a:r>
            <a:r>
              <a:rPr dirty="0" sz="2000" b="1">
                <a:latin typeface="微软雅黑"/>
                <a:cs typeface="微软雅黑"/>
              </a:rPr>
              <a:t>一 词 出 现</a:t>
            </a:r>
            <a:r>
              <a:rPr dirty="0" sz="2000" spc="-140" b="1">
                <a:latin typeface="微软雅黑"/>
                <a:cs typeface="微软雅黑"/>
              </a:rPr>
              <a:t> </a:t>
            </a:r>
            <a:r>
              <a:rPr dirty="0" sz="2000" b="1">
                <a:latin typeface="微软雅黑"/>
                <a:cs typeface="微软雅黑"/>
              </a:rPr>
              <a:t>于 </a:t>
            </a:r>
            <a:r>
              <a:rPr dirty="0" sz="2000" b="1">
                <a:latin typeface="微软雅黑"/>
                <a:cs typeface="微软雅黑"/>
              </a:rPr>
              <a:t>192</a:t>
            </a:r>
            <a:r>
              <a:rPr dirty="0" sz="2000" spc="75" b="1">
                <a:latin typeface="微软雅黑"/>
                <a:cs typeface="微软雅黑"/>
              </a:rPr>
              <a:t>1</a:t>
            </a:r>
            <a:r>
              <a:rPr dirty="0" sz="2000" spc="70" b="1">
                <a:latin typeface="微软雅黑"/>
                <a:cs typeface="微软雅黑"/>
              </a:rPr>
              <a:t>年</a:t>
            </a:r>
            <a:r>
              <a:rPr dirty="0" sz="2000" spc="55" b="1">
                <a:latin typeface="微软雅黑"/>
                <a:cs typeface="微软雅黑"/>
              </a:rPr>
              <a:t>捷克卡</a:t>
            </a:r>
            <a:r>
              <a:rPr dirty="0" sz="2000" spc="70" b="1">
                <a:latin typeface="微软雅黑"/>
                <a:cs typeface="微软雅黑"/>
              </a:rPr>
              <a:t>雷</a:t>
            </a:r>
            <a:r>
              <a:rPr dirty="0" sz="2000" spc="65" b="1">
                <a:latin typeface="微软雅黑"/>
                <a:cs typeface="微软雅黑"/>
              </a:rPr>
              <a:t>尔·</a:t>
            </a:r>
            <a:r>
              <a:rPr dirty="0" sz="2000" b="1">
                <a:latin typeface="微软雅黑"/>
                <a:cs typeface="微软雅黑"/>
              </a:rPr>
              <a:t>卡 </a:t>
            </a:r>
            <a:r>
              <a:rPr dirty="0" sz="2000" spc="35" b="1">
                <a:latin typeface="微软雅黑"/>
                <a:cs typeface="微软雅黑"/>
              </a:rPr>
              <a:t>佩克幻想剧《罗莎姆的 万能机器人》，</a:t>
            </a:r>
            <a:r>
              <a:rPr dirty="0" sz="2000" spc="35" b="1">
                <a:solidFill>
                  <a:srgbClr val="FF0000"/>
                </a:solidFill>
                <a:latin typeface="微软雅黑"/>
                <a:cs typeface="微软雅黑"/>
              </a:rPr>
              <a:t>意为奴 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隶，即人类的仆人。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4484" y="1621536"/>
            <a:ext cx="2749295" cy="21244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9286" y="4223695"/>
            <a:ext cx="2919730" cy="1855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</a:pPr>
            <a:r>
              <a:rPr dirty="0" sz="2000" b="1">
                <a:latin typeface="微软雅黑"/>
                <a:cs typeface="微软雅黑"/>
              </a:rPr>
              <a:t>1959</a:t>
            </a:r>
            <a:r>
              <a:rPr dirty="0" sz="2000" spc="-345" b="1">
                <a:latin typeface="微软雅黑"/>
                <a:cs typeface="微软雅黑"/>
              </a:rPr>
              <a:t> </a:t>
            </a:r>
            <a:r>
              <a:rPr dirty="0" sz="2000" spc="265" b="1">
                <a:latin typeface="微软雅黑"/>
                <a:cs typeface="微软雅黑"/>
              </a:rPr>
              <a:t>年</a:t>
            </a:r>
            <a:r>
              <a:rPr dirty="0" sz="2000" spc="5" b="1">
                <a:latin typeface="微软雅黑"/>
                <a:cs typeface="微软雅黑"/>
              </a:rPr>
              <a:t>，</a:t>
            </a:r>
            <a:r>
              <a:rPr dirty="0" sz="2000" spc="-345" b="1">
                <a:latin typeface="微软雅黑"/>
                <a:cs typeface="微软雅黑"/>
              </a:rPr>
              <a:t> </a:t>
            </a:r>
            <a:r>
              <a:rPr dirty="0" sz="2000" spc="250" b="1">
                <a:latin typeface="微软雅黑"/>
                <a:cs typeface="微软雅黑"/>
              </a:rPr>
              <a:t>美</a:t>
            </a:r>
            <a:r>
              <a:rPr dirty="0" sz="2000" spc="260" b="1">
                <a:latin typeface="微软雅黑"/>
                <a:cs typeface="微软雅黑"/>
              </a:rPr>
              <a:t>国人</a:t>
            </a:r>
            <a:r>
              <a:rPr dirty="0" sz="2000" spc="250" b="1">
                <a:latin typeface="微软雅黑"/>
                <a:cs typeface="微软雅黑"/>
              </a:rPr>
              <a:t>英</a:t>
            </a:r>
            <a:r>
              <a:rPr dirty="0" sz="2000" spc="5" b="1">
                <a:latin typeface="微软雅黑"/>
                <a:cs typeface="微软雅黑"/>
              </a:rPr>
              <a:t>格 </a:t>
            </a:r>
            <a:r>
              <a:rPr dirty="0" sz="2000" spc="80" b="1">
                <a:latin typeface="微软雅黑"/>
                <a:cs typeface="微软雅黑"/>
              </a:rPr>
              <a:t>伯格和德沃尔制造出世 </a:t>
            </a:r>
            <a:r>
              <a:rPr dirty="0" sz="2000" spc="70" b="1">
                <a:latin typeface="微软雅黑"/>
                <a:cs typeface="微软雅黑"/>
              </a:rPr>
              <a:t>界</a:t>
            </a:r>
            <a:r>
              <a:rPr dirty="0" sz="2000" spc="80" b="1">
                <a:latin typeface="微软雅黑"/>
                <a:cs typeface="微软雅黑"/>
              </a:rPr>
              <a:t>上</a:t>
            </a:r>
            <a:r>
              <a:rPr dirty="0" sz="2000" spc="70" b="1">
                <a:solidFill>
                  <a:srgbClr val="FF0000"/>
                </a:solidFill>
                <a:latin typeface="微软雅黑"/>
                <a:cs typeface="微软雅黑"/>
              </a:rPr>
              <a:t>第一台工</a:t>
            </a:r>
            <a:r>
              <a:rPr dirty="0" sz="2000" spc="80" b="1">
                <a:solidFill>
                  <a:srgbClr val="FF0000"/>
                </a:solidFill>
                <a:latin typeface="微软雅黑"/>
                <a:cs typeface="微软雅黑"/>
              </a:rPr>
              <a:t>业</a:t>
            </a:r>
            <a:r>
              <a:rPr dirty="0" sz="2000" spc="70" b="1">
                <a:solidFill>
                  <a:srgbClr val="FF0000"/>
                </a:solidFill>
                <a:latin typeface="微软雅黑"/>
                <a:cs typeface="微软雅黑"/>
              </a:rPr>
              <a:t>机器人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， </a:t>
            </a:r>
            <a:r>
              <a:rPr dirty="0" sz="2000" b="1">
                <a:latin typeface="微软雅黑"/>
                <a:cs typeface="微软雅黑"/>
              </a:rPr>
              <a:t>取名“尤尼梅特”。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19" y="1621536"/>
            <a:ext cx="2833115" cy="21244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16722" y="4455388"/>
            <a:ext cx="2570480" cy="139763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-10" b="1">
                <a:latin typeface="微软雅黑"/>
                <a:cs typeface="微软雅黑"/>
              </a:rPr>
              <a:t>Stanford</a:t>
            </a:r>
            <a:r>
              <a:rPr dirty="0" sz="2000" spc="-25" b="1">
                <a:latin typeface="微软雅黑"/>
                <a:cs typeface="微软雅黑"/>
              </a:rPr>
              <a:t> </a:t>
            </a:r>
            <a:r>
              <a:rPr dirty="0" sz="2000" spc="10" b="1">
                <a:latin typeface="微软雅黑"/>
                <a:cs typeface="微软雅黑"/>
              </a:rPr>
              <a:t>Cart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b="1">
                <a:latin typeface="微软雅黑"/>
                <a:cs typeface="微软雅黑"/>
              </a:rPr>
              <a:t>（1960）是一个让机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b="1">
                <a:latin typeface="微软雅黑"/>
                <a:cs typeface="微软雅黑"/>
              </a:rPr>
              <a:t>器自主导航的早期实验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995" y="1059180"/>
            <a:ext cx="2804160" cy="32964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4167" y="3179064"/>
            <a:ext cx="5875020" cy="3308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13378" y="2019680"/>
            <a:ext cx="3066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2011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年的</a:t>
            </a:r>
            <a:r>
              <a:rPr dirty="0" sz="2400" spc="-55" b="1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tla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机器人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6354" y="4720315"/>
            <a:ext cx="1706880" cy="1123950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172085">
              <a:lnSpc>
                <a:spcPct val="100000"/>
              </a:lnSpc>
              <a:spcBef>
                <a:spcPts val="1545"/>
              </a:spcBef>
            </a:pPr>
            <a:r>
              <a:rPr dirty="0" sz="2400" spc="-10" b="1">
                <a:latin typeface="微软雅黑"/>
                <a:cs typeface="微软雅黑"/>
              </a:rPr>
              <a:t>2018</a:t>
            </a:r>
            <a:r>
              <a:rPr dirty="0" sz="2400" spc="-5" b="1">
                <a:latin typeface="微软雅黑"/>
                <a:cs typeface="微软雅黑"/>
              </a:rPr>
              <a:t>年的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 spc="-55" b="1">
                <a:latin typeface="微软雅黑"/>
                <a:cs typeface="微软雅黑"/>
              </a:rPr>
              <a:t>A</a:t>
            </a:r>
            <a:r>
              <a:rPr dirty="0" sz="2400" spc="-5" b="1">
                <a:latin typeface="微软雅黑"/>
                <a:cs typeface="微软雅黑"/>
              </a:rPr>
              <a:t>tla</a:t>
            </a:r>
            <a:r>
              <a:rPr dirty="0" sz="2400" spc="10" b="1">
                <a:latin typeface="微软雅黑"/>
                <a:cs typeface="微软雅黑"/>
              </a:rPr>
              <a:t>s</a:t>
            </a:r>
            <a:r>
              <a:rPr dirty="0" sz="2400" b="1">
                <a:latin typeface="微软雅黑"/>
                <a:cs typeface="微软雅黑"/>
              </a:rPr>
              <a:t>机器人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76344" y="5125211"/>
            <a:ext cx="544195" cy="477520"/>
            <a:chOff x="4276344" y="5125211"/>
            <a:chExt cx="544195" cy="477520"/>
          </a:xfrm>
        </p:grpSpPr>
        <p:sp>
          <p:nvSpPr>
            <p:cNvPr id="7" name="object 7"/>
            <p:cNvSpPr/>
            <p:nvPr/>
          </p:nvSpPr>
          <p:spPr>
            <a:xfrm>
              <a:off x="4282440" y="5131307"/>
              <a:ext cx="532130" cy="464820"/>
            </a:xfrm>
            <a:custGeom>
              <a:avLst/>
              <a:gdLst/>
              <a:ahLst/>
              <a:cxnLst/>
              <a:rect l="l" t="t" r="r" b="b"/>
              <a:pathLst>
                <a:path w="532129" h="464820">
                  <a:moveTo>
                    <a:pt x="299465" y="0"/>
                  </a:moveTo>
                  <a:lnTo>
                    <a:pt x="299465" y="116205"/>
                  </a:lnTo>
                  <a:lnTo>
                    <a:pt x="0" y="116205"/>
                  </a:lnTo>
                  <a:lnTo>
                    <a:pt x="116205" y="232410"/>
                  </a:lnTo>
                  <a:lnTo>
                    <a:pt x="0" y="348615"/>
                  </a:lnTo>
                  <a:lnTo>
                    <a:pt x="299465" y="348615"/>
                  </a:lnTo>
                  <a:lnTo>
                    <a:pt x="299465" y="464820"/>
                  </a:lnTo>
                  <a:lnTo>
                    <a:pt x="531876" y="232410"/>
                  </a:lnTo>
                  <a:lnTo>
                    <a:pt x="2994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82440" y="5131307"/>
              <a:ext cx="532130" cy="464820"/>
            </a:xfrm>
            <a:custGeom>
              <a:avLst/>
              <a:gdLst/>
              <a:ahLst/>
              <a:cxnLst/>
              <a:rect l="l" t="t" r="r" b="b"/>
              <a:pathLst>
                <a:path w="532129" h="464820">
                  <a:moveTo>
                    <a:pt x="0" y="116205"/>
                  </a:moveTo>
                  <a:lnTo>
                    <a:pt x="299465" y="116205"/>
                  </a:lnTo>
                  <a:lnTo>
                    <a:pt x="299465" y="0"/>
                  </a:lnTo>
                  <a:lnTo>
                    <a:pt x="531876" y="232410"/>
                  </a:lnTo>
                  <a:lnTo>
                    <a:pt x="299465" y="464820"/>
                  </a:lnTo>
                  <a:lnTo>
                    <a:pt x="299465" y="348615"/>
                  </a:lnTo>
                  <a:lnTo>
                    <a:pt x="0" y="348615"/>
                  </a:lnTo>
                  <a:lnTo>
                    <a:pt x="116205" y="232410"/>
                  </a:lnTo>
                  <a:lnTo>
                    <a:pt x="0" y="116205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0" name="object 10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252976" y="132969"/>
            <a:ext cx="36880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机器人的进化与发展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1039367"/>
            <a:ext cx="4436364" cy="24475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640" y="4117847"/>
            <a:ext cx="4344923" cy="2447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2016" y="1198270"/>
            <a:ext cx="4548505" cy="192151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Spot机器人：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2200" spc="-5" b="1">
                <a:latin typeface="微软雅黑"/>
                <a:cs typeface="微软雅黑"/>
              </a:rPr>
              <a:t>高：0.84m;</a:t>
            </a:r>
            <a:r>
              <a:rPr dirty="0" sz="2200" spc="-10" b="1">
                <a:latin typeface="微软雅黑"/>
                <a:cs typeface="微软雅黑"/>
              </a:rPr>
              <a:t> </a:t>
            </a:r>
            <a:r>
              <a:rPr dirty="0" sz="2200" spc="-5" b="1">
                <a:latin typeface="微软雅黑"/>
                <a:cs typeface="微软雅黑"/>
              </a:rPr>
              <a:t>重</a:t>
            </a:r>
            <a:r>
              <a:rPr dirty="0" sz="2200" spc="-10" b="1">
                <a:latin typeface="微软雅黑"/>
                <a:cs typeface="微软雅黑"/>
              </a:rPr>
              <a:t>：30kg；</a:t>
            </a:r>
            <a:r>
              <a:rPr dirty="0" sz="2200" spc="-5" b="1">
                <a:latin typeface="微软雅黑"/>
                <a:cs typeface="微软雅黑"/>
              </a:rPr>
              <a:t>有效</a:t>
            </a:r>
            <a:r>
              <a:rPr dirty="0" sz="2200" b="1">
                <a:latin typeface="微软雅黑"/>
                <a:cs typeface="微软雅黑"/>
              </a:rPr>
              <a:t>载荷</a:t>
            </a:r>
            <a:r>
              <a:rPr dirty="0" sz="2200" spc="-5" b="1">
                <a:latin typeface="微软雅黑"/>
                <a:cs typeface="微软雅黑"/>
              </a:rPr>
              <a:t>：</a:t>
            </a:r>
            <a:endParaRPr sz="2200">
              <a:latin typeface="微软雅黑"/>
              <a:cs typeface="微软雅黑"/>
            </a:endParaRPr>
          </a:p>
          <a:p>
            <a:pPr marL="12700" marR="208915">
              <a:lnSpc>
                <a:spcPct val="150000"/>
              </a:lnSpc>
              <a:spcBef>
                <a:spcPts val="5"/>
              </a:spcBef>
            </a:pPr>
            <a:r>
              <a:rPr dirty="0" sz="2200" spc="-5" b="1">
                <a:latin typeface="微软雅黑"/>
                <a:cs typeface="微软雅黑"/>
              </a:rPr>
              <a:t>14</a:t>
            </a:r>
            <a:r>
              <a:rPr dirty="0" sz="2200" spc="-40" b="1">
                <a:latin typeface="微软雅黑"/>
                <a:cs typeface="微软雅黑"/>
              </a:rPr>
              <a:t>k</a:t>
            </a:r>
            <a:r>
              <a:rPr dirty="0" sz="2200" spc="-5" b="1">
                <a:latin typeface="微软雅黑"/>
                <a:cs typeface="微软雅黑"/>
              </a:rPr>
              <a:t>g；动力：电池；驱动：电</a:t>
            </a:r>
            <a:r>
              <a:rPr dirty="0" sz="2200" b="1">
                <a:latin typeface="微软雅黑"/>
                <a:cs typeface="微软雅黑"/>
              </a:rPr>
              <a:t>动</a:t>
            </a:r>
            <a:r>
              <a:rPr dirty="0" sz="2200" spc="-5" b="1">
                <a:latin typeface="微软雅黑"/>
                <a:cs typeface="微软雅黑"/>
              </a:rPr>
              <a:t>； </a:t>
            </a:r>
            <a:r>
              <a:rPr dirty="0" sz="2200" spc="-5" b="1">
                <a:latin typeface="微软雅黑"/>
                <a:cs typeface="微软雅黑"/>
              </a:rPr>
              <a:t>感知：3D视觉；关节：17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5138" y="4244111"/>
            <a:ext cx="4350385" cy="2037714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Handle机器人：</a:t>
            </a:r>
            <a:endParaRPr sz="2200">
              <a:latin typeface="微软雅黑"/>
              <a:cs typeface="微软雅黑"/>
            </a:endParaRPr>
          </a:p>
          <a:p>
            <a:pPr algn="just" marL="12700" marR="5080">
              <a:lnSpc>
                <a:spcPct val="150000"/>
              </a:lnSpc>
            </a:pPr>
            <a:r>
              <a:rPr dirty="0" sz="2200" spc="-5" b="1">
                <a:latin typeface="微软雅黑"/>
                <a:cs typeface="微软雅黑"/>
              </a:rPr>
              <a:t>高：2m;</a:t>
            </a:r>
            <a:r>
              <a:rPr dirty="0" sz="2200" spc="-45" b="1">
                <a:latin typeface="微软雅黑"/>
                <a:cs typeface="微软雅黑"/>
              </a:rPr>
              <a:t> </a:t>
            </a:r>
            <a:r>
              <a:rPr dirty="0" sz="2200" spc="5" b="1">
                <a:latin typeface="微软雅黑"/>
                <a:cs typeface="微软雅黑"/>
              </a:rPr>
              <a:t>重</a:t>
            </a:r>
            <a:r>
              <a:rPr dirty="0" sz="2200" spc="-5" b="1">
                <a:latin typeface="微软雅黑"/>
                <a:cs typeface="微软雅黑"/>
              </a:rPr>
              <a:t>：105kg；有效载</a:t>
            </a:r>
            <a:r>
              <a:rPr dirty="0" sz="2200" b="1">
                <a:latin typeface="微软雅黑"/>
                <a:cs typeface="微软雅黑"/>
              </a:rPr>
              <a:t>荷</a:t>
            </a:r>
            <a:r>
              <a:rPr dirty="0" sz="2200" spc="-5" b="1">
                <a:latin typeface="微软雅黑"/>
                <a:cs typeface="微软雅黑"/>
              </a:rPr>
              <a:t>：  </a:t>
            </a:r>
            <a:r>
              <a:rPr dirty="0" sz="2200" spc="-5" b="1">
                <a:latin typeface="微软雅黑"/>
                <a:cs typeface="微软雅黑"/>
              </a:rPr>
              <a:t>1</a:t>
            </a:r>
            <a:r>
              <a:rPr dirty="0" sz="2200" b="1">
                <a:latin typeface="微软雅黑"/>
                <a:cs typeface="微软雅黑"/>
              </a:rPr>
              <a:t>5</a:t>
            </a:r>
            <a:r>
              <a:rPr dirty="0" sz="2200" spc="-45" b="1">
                <a:latin typeface="微软雅黑"/>
                <a:cs typeface="微软雅黑"/>
              </a:rPr>
              <a:t>k</a:t>
            </a:r>
            <a:r>
              <a:rPr dirty="0" sz="2200" spc="-5" b="1">
                <a:latin typeface="微软雅黑"/>
                <a:cs typeface="微软雅黑"/>
              </a:rPr>
              <a:t>g；动力：电池；</a:t>
            </a:r>
            <a:r>
              <a:rPr dirty="0" sz="2200" b="1">
                <a:latin typeface="微软雅黑"/>
                <a:cs typeface="微软雅黑"/>
              </a:rPr>
              <a:t>驱</a:t>
            </a:r>
            <a:r>
              <a:rPr dirty="0" sz="2200" spc="-5" b="1">
                <a:latin typeface="微软雅黑"/>
                <a:cs typeface="微软雅黑"/>
              </a:rPr>
              <a:t>动：</a:t>
            </a:r>
            <a:r>
              <a:rPr dirty="0" sz="2200" spc="-15" b="1">
                <a:latin typeface="微软雅黑"/>
                <a:cs typeface="微软雅黑"/>
              </a:rPr>
              <a:t>电</a:t>
            </a:r>
            <a:r>
              <a:rPr dirty="0" sz="2200" b="1">
                <a:latin typeface="微软雅黑"/>
                <a:cs typeface="微软雅黑"/>
              </a:rPr>
              <a:t>动</a:t>
            </a:r>
            <a:r>
              <a:rPr dirty="0" sz="2200" spc="-5" b="1">
                <a:latin typeface="微软雅黑"/>
                <a:cs typeface="微软雅黑"/>
              </a:rPr>
              <a:t>； </a:t>
            </a:r>
            <a:r>
              <a:rPr dirty="0" sz="2200" spc="-5" b="1">
                <a:latin typeface="微软雅黑"/>
                <a:cs typeface="微软雅黑"/>
              </a:rPr>
              <a:t>感知：深度摄像头；关节：10</a:t>
            </a:r>
            <a:endParaRPr sz="2200">
              <a:latin typeface="微软雅黑"/>
              <a:cs typeface="微软雅黑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48759" y="132969"/>
            <a:ext cx="40944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仿生机器人的工业应用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795" y="2218944"/>
            <a:ext cx="7836407" cy="1082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7795" y="4398264"/>
            <a:ext cx="7836407" cy="1082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28088" y="2660904"/>
            <a:ext cx="7783067" cy="154228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53664" y="2908503"/>
            <a:ext cx="68865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00099"/>
                </a:solidFill>
              </a:rPr>
              <a:t>智能机器人技术与应用</a:t>
            </a:r>
            <a:endParaRPr sz="54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5823" y="516635"/>
            <a:ext cx="4081271" cy="10972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69970" y="5117338"/>
            <a:ext cx="24942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434" b="1">
                <a:solidFill>
                  <a:srgbClr val="000099"/>
                </a:solidFill>
                <a:latin typeface="微软雅黑"/>
                <a:cs typeface="微软雅黑"/>
              </a:rPr>
              <a:t>西安交通大学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74384" y="5117338"/>
            <a:ext cx="22491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434" b="1">
                <a:solidFill>
                  <a:srgbClr val="000099"/>
                </a:solidFill>
                <a:latin typeface="微软雅黑"/>
                <a:cs typeface="微软雅黑"/>
              </a:rPr>
              <a:t>梅雪</a:t>
            </a:r>
            <a:r>
              <a:rPr dirty="0" sz="2800" spc="-5" b="1">
                <a:solidFill>
                  <a:srgbClr val="000099"/>
                </a:solidFill>
                <a:latin typeface="微软雅黑"/>
                <a:cs typeface="微软雅黑"/>
              </a:rPr>
              <a:t>松</a:t>
            </a:r>
            <a:r>
              <a:rPr dirty="0" sz="2800" b="1">
                <a:solidFill>
                  <a:srgbClr val="000099"/>
                </a:solidFill>
                <a:latin typeface="微软雅黑"/>
                <a:cs typeface="微软雅黑"/>
              </a:rPr>
              <a:t> </a:t>
            </a:r>
            <a:r>
              <a:rPr dirty="0" sz="2800" spc="434" b="1">
                <a:solidFill>
                  <a:srgbClr val="000099"/>
                </a:solidFill>
                <a:latin typeface="微软雅黑"/>
                <a:cs typeface="微软雅黑"/>
              </a:rPr>
              <a:t>教授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663" y="4468114"/>
            <a:ext cx="10173970" cy="194627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800" spc="-5" b="1">
                <a:solidFill>
                  <a:srgbClr val="FF0000"/>
                </a:solidFill>
                <a:latin typeface="微软雅黑"/>
                <a:cs typeface="微软雅黑"/>
              </a:rPr>
              <a:t>机器人</a:t>
            </a:r>
            <a:r>
              <a:rPr dirty="0" sz="2800" spc="-20" b="1">
                <a:solidFill>
                  <a:srgbClr val="FF0000"/>
                </a:solidFill>
                <a:latin typeface="微软雅黑"/>
                <a:cs typeface="微软雅黑"/>
              </a:rPr>
              <a:t>Stretch：</a:t>
            </a:r>
            <a:endParaRPr sz="2800">
              <a:latin typeface="微软雅黑"/>
              <a:cs typeface="微软雅黑"/>
            </a:endParaRPr>
          </a:p>
          <a:p>
            <a:pPr marL="12700" marR="5080">
              <a:lnSpc>
                <a:spcPts val="5040"/>
              </a:lnSpc>
              <a:spcBef>
                <a:spcPts val="250"/>
              </a:spcBef>
            </a:pPr>
            <a:r>
              <a:rPr dirty="0" sz="2800" spc="-5" b="1">
                <a:latin typeface="微软雅黑"/>
                <a:cs typeface="微软雅黑"/>
              </a:rPr>
              <a:t>高仓储移动机器人</a:t>
            </a:r>
            <a:r>
              <a:rPr dirty="0" sz="2800" spc="-80" b="1">
                <a:latin typeface="微软雅黑"/>
                <a:cs typeface="微软雅黑"/>
              </a:rPr>
              <a:t>S</a:t>
            </a:r>
            <a:r>
              <a:rPr dirty="0" sz="2800" spc="-10" b="1">
                <a:latin typeface="微软雅黑"/>
                <a:cs typeface="微软雅黑"/>
              </a:rPr>
              <a:t>t</a:t>
            </a:r>
            <a:r>
              <a:rPr dirty="0" sz="2800" spc="-20" b="1">
                <a:latin typeface="微软雅黑"/>
                <a:cs typeface="微软雅黑"/>
              </a:rPr>
              <a:t>r</a:t>
            </a:r>
            <a:r>
              <a:rPr dirty="0" sz="2800" spc="-10" b="1">
                <a:latin typeface="微软雅黑"/>
                <a:cs typeface="微软雅黑"/>
              </a:rPr>
              <a:t>e</a:t>
            </a:r>
            <a:r>
              <a:rPr dirty="0" sz="2800" spc="-20" b="1">
                <a:latin typeface="微软雅黑"/>
                <a:cs typeface="微软雅黑"/>
              </a:rPr>
              <a:t>t</a:t>
            </a:r>
            <a:r>
              <a:rPr dirty="0" sz="2800" spc="-5" b="1">
                <a:latin typeface="微软雅黑"/>
                <a:cs typeface="微软雅黑"/>
              </a:rPr>
              <a:t>ch“</a:t>
            </a:r>
            <a:r>
              <a:rPr dirty="0" sz="2800" b="1">
                <a:latin typeface="微软雅黑"/>
                <a:cs typeface="微软雅黑"/>
              </a:rPr>
              <a:t>搬</a:t>
            </a:r>
            <a:r>
              <a:rPr dirty="0" sz="2800" spc="-5" b="1">
                <a:latin typeface="微软雅黑"/>
                <a:cs typeface="微软雅黑"/>
              </a:rPr>
              <a:t>砖”</a:t>
            </a:r>
            <a:r>
              <a:rPr dirty="0" sz="2800" b="1">
                <a:latin typeface="微软雅黑"/>
                <a:cs typeface="微软雅黑"/>
              </a:rPr>
              <a:t>更</a:t>
            </a:r>
            <a:r>
              <a:rPr dirty="0" sz="2800" spc="-5" b="1">
                <a:latin typeface="微软雅黑"/>
                <a:cs typeface="微软雅黑"/>
              </a:rPr>
              <a:t>自由</a:t>
            </a:r>
            <a:r>
              <a:rPr dirty="0" sz="2800" b="1">
                <a:latin typeface="微软雅黑"/>
                <a:cs typeface="微软雅黑"/>
              </a:rPr>
              <a:t>，</a:t>
            </a:r>
            <a:r>
              <a:rPr dirty="0" sz="2800" spc="-5" b="1">
                <a:latin typeface="微软雅黑"/>
                <a:cs typeface="微软雅黑"/>
              </a:rPr>
              <a:t>工作</a:t>
            </a:r>
            <a:r>
              <a:rPr dirty="0" sz="2800" b="1">
                <a:latin typeface="微软雅黑"/>
                <a:cs typeface="微软雅黑"/>
              </a:rPr>
              <a:t>更</a:t>
            </a:r>
            <a:r>
              <a:rPr dirty="0" sz="2800" spc="-5" b="1">
                <a:latin typeface="微软雅黑"/>
                <a:cs typeface="微软雅黑"/>
              </a:rPr>
              <a:t>轻松</a:t>
            </a:r>
            <a:r>
              <a:rPr dirty="0" sz="2800" b="1">
                <a:latin typeface="微软雅黑"/>
                <a:cs typeface="微软雅黑"/>
              </a:rPr>
              <a:t>，</a:t>
            </a:r>
            <a:r>
              <a:rPr dirty="0" sz="2800" spc="-5" b="1">
                <a:latin typeface="微软雅黑"/>
                <a:cs typeface="微软雅黑"/>
              </a:rPr>
              <a:t>性能更 </a:t>
            </a:r>
            <a:r>
              <a:rPr dirty="0" sz="2800" spc="-5" b="1">
                <a:latin typeface="微软雅黑"/>
                <a:cs typeface="微软雅黑"/>
              </a:rPr>
              <a:t>稳定，1小时</a:t>
            </a:r>
            <a:r>
              <a:rPr dirty="0" sz="2800" spc="-10" b="1">
                <a:latin typeface="微软雅黑"/>
                <a:cs typeface="微软雅黑"/>
              </a:rPr>
              <a:t>搬</a:t>
            </a:r>
            <a:r>
              <a:rPr dirty="0" sz="2800" spc="-5" b="1">
                <a:latin typeface="微软雅黑"/>
                <a:cs typeface="微软雅黑"/>
              </a:rPr>
              <a:t>800箱，续航长达16小时。成本更低。</a:t>
            </a:r>
            <a:endParaRPr sz="28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" y="1319783"/>
            <a:ext cx="5305044" cy="2857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015" y="1319783"/>
            <a:ext cx="5305044" cy="28575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5667" y="132969"/>
            <a:ext cx="32810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机器人的工业应用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59" y="2318004"/>
            <a:ext cx="5417820" cy="304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9504" y="2318004"/>
            <a:ext cx="4869180" cy="304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1052" y="5983935"/>
            <a:ext cx="6433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波士顿动力公司的移动操作仿生机器人应用展望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738" y="3264534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腿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0597" y="4656582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手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37901" y="4656582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手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4530" y="3020059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腿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533" y="1222629"/>
            <a:ext cx="65265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执行</a:t>
            </a:r>
            <a:r>
              <a:rPr dirty="0" sz="2800" spc="-70" b="1">
                <a:latin typeface="微软雅黑"/>
                <a:cs typeface="微软雅黑"/>
              </a:rPr>
              <a:t> </a:t>
            </a:r>
            <a:r>
              <a:rPr dirty="0" sz="2800" spc="-5" b="1">
                <a:latin typeface="微软雅黑"/>
                <a:cs typeface="微软雅黑"/>
              </a:rPr>
              <a:t>机构</a:t>
            </a:r>
            <a:r>
              <a:rPr dirty="0" sz="2800" spc="-10" b="1">
                <a:latin typeface="微软雅黑"/>
                <a:cs typeface="微软雅黑"/>
              </a:rPr>
              <a:t>：</a:t>
            </a:r>
            <a:r>
              <a:rPr dirty="0" sz="2800" spc="-5" b="1">
                <a:solidFill>
                  <a:srgbClr val="0000FF"/>
                </a:solidFill>
                <a:latin typeface="微软雅黑"/>
                <a:cs typeface="微软雅黑"/>
              </a:rPr>
              <a:t>移动性（</a:t>
            </a:r>
            <a:r>
              <a:rPr dirty="0" sz="2800" spc="-5" b="1">
                <a:solidFill>
                  <a:srgbClr val="FF0000"/>
                </a:solidFill>
                <a:latin typeface="微软雅黑"/>
                <a:cs typeface="微软雅黑"/>
              </a:rPr>
              <a:t>腿</a:t>
            </a:r>
            <a:r>
              <a:rPr dirty="0" sz="2800" spc="-5" b="1">
                <a:solidFill>
                  <a:srgbClr val="0000FF"/>
                </a:solidFill>
                <a:latin typeface="微软雅黑"/>
                <a:cs typeface="微软雅黑"/>
              </a:rPr>
              <a:t>）和操作性（</a:t>
            </a:r>
            <a:r>
              <a:rPr dirty="0" sz="2800" spc="5" b="1">
                <a:solidFill>
                  <a:srgbClr val="FF0000"/>
                </a:solidFill>
                <a:latin typeface="微软雅黑"/>
                <a:cs typeface="微软雅黑"/>
              </a:rPr>
              <a:t>手</a:t>
            </a:r>
            <a:r>
              <a:rPr dirty="0" sz="2800" spc="-5" b="1">
                <a:solidFill>
                  <a:srgbClr val="0000FF"/>
                </a:solidFill>
                <a:latin typeface="微软雅黑"/>
                <a:cs typeface="微软雅黑"/>
              </a:rPr>
              <a:t>）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1" name="object 1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48759" y="132969"/>
            <a:ext cx="40944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仿人机器人的功能构成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2064" y="1687067"/>
            <a:ext cx="3194304" cy="33939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2376" y="3755135"/>
            <a:ext cx="2130552" cy="15011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8632" y="1848611"/>
            <a:ext cx="1158240" cy="10500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57172" y="3755135"/>
            <a:ext cx="1833372" cy="13258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93060" y="1108328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图像识别计算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6048" y="5413654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人机环境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14392" y="1612519"/>
            <a:ext cx="790575" cy="463550"/>
            <a:chOff x="4414392" y="1612519"/>
            <a:chExt cx="790575" cy="463550"/>
          </a:xfrm>
        </p:grpSpPr>
        <p:sp>
          <p:nvSpPr>
            <p:cNvPr id="9" name="object 9"/>
            <p:cNvSpPr/>
            <p:nvPr/>
          </p:nvSpPr>
          <p:spPr>
            <a:xfrm>
              <a:off x="4420742" y="1618869"/>
              <a:ext cx="777875" cy="450850"/>
            </a:xfrm>
            <a:custGeom>
              <a:avLst/>
              <a:gdLst/>
              <a:ahLst/>
              <a:cxnLst/>
              <a:rect l="l" t="t" r="r" b="b"/>
              <a:pathLst>
                <a:path w="777875" h="450850">
                  <a:moveTo>
                    <a:pt x="40894" y="0"/>
                  </a:moveTo>
                  <a:lnTo>
                    <a:pt x="0" y="85089"/>
                  </a:lnTo>
                  <a:lnTo>
                    <a:pt x="671957" y="407796"/>
                  </a:lnTo>
                  <a:lnTo>
                    <a:pt x="651510" y="450341"/>
                  </a:lnTo>
                  <a:lnTo>
                    <a:pt x="777494" y="406145"/>
                  </a:lnTo>
                  <a:lnTo>
                    <a:pt x="733298" y="280034"/>
                  </a:lnTo>
                  <a:lnTo>
                    <a:pt x="712851" y="322579"/>
                  </a:lnTo>
                  <a:lnTo>
                    <a:pt x="408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20742" y="1618869"/>
              <a:ext cx="777875" cy="450850"/>
            </a:xfrm>
            <a:custGeom>
              <a:avLst/>
              <a:gdLst/>
              <a:ahLst/>
              <a:cxnLst/>
              <a:rect l="l" t="t" r="r" b="b"/>
              <a:pathLst>
                <a:path w="777875" h="450850">
                  <a:moveTo>
                    <a:pt x="40894" y="0"/>
                  </a:moveTo>
                  <a:lnTo>
                    <a:pt x="712851" y="322579"/>
                  </a:lnTo>
                  <a:lnTo>
                    <a:pt x="733298" y="280034"/>
                  </a:lnTo>
                  <a:lnTo>
                    <a:pt x="777494" y="406145"/>
                  </a:lnTo>
                  <a:lnTo>
                    <a:pt x="651510" y="450341"/>
                  </a:lnTo>
                  <a:lnTo>
                    <a:pt x="671957" y="407796"/>
                  </a:lnTo>
                  <a:lnTo>
                    <a:pt x="0" y="85089"/>
                  </a:lnTo>
                  <a:lnTo>
                    <a:pt x="40894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4113276" y="2703576"/>
            <a:ext cx="850900" cy="201295"/>
            <a:chOff x="4113276" y="2703576"/>
            <a:chExt cx="850900" cy="201295"/>
          </a:xfrm>
        </p:grpSpPr>
        <p:sp>
          <p:nvSpPr>
            <p:cNvPr id="12" name="object 12"/>
            <p:cNvSpPr/>
            <p:nvPr/>
          </p:nvSpPr>
          <p:spPr>
            <a:xfrm>
              <a:off x="4119372" y="2709672"/>
              <a:ext cx="838200" cy="189230"/>
            </a:xfrm>
            <a:custGeom>
              <a:avLst/>
              <a:gdLst/>
              <a:ahLst/>
              <a:cxnLst/>
              <a:rect l="l" t="t" r="r" b="b"/>
              <a:pathLst>
                <a:path w="838200" h="189230">
                  <a:moveTo>
                    <a:pt x="743712" y="0"/>
                  </a:moveTo>
                  <a:lnTo>
                    <a:pt x="743712" y="47243"/>
                  </a:lnTo>
                  <a:lnTo>
                    <a:pt x="0" y="47243"/>
                  </a:lnTo>
                  <a:lnTo>
                    <a:pt x="0" y="141731"/>
                  </a:lnTo>
                  <a:lnTo>
                    <a:pt x="743712" y="141731"/>
                  </a:lnTo>
                  <a:lnTo>
                    <a:pt x="743712" y="188975"/>
                  </a:lnTo>
                  <a:lnTo>
                    <a:pt x="838200" y="94487"/>
                  </a:lnTo>
                  <a:lnTo>
                    <a:pt x="7437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19372" y="2709672"/>
              <a:ext cx="838200" cy="189230"/>
            </a:xfrm>
            <a:custGeom>
              <a:avLst/>
              <a:gdLst/>
              <a:ahLst/>
              <a:cxnLst/>
              <a:rect l="l" t="t" r="r" b="b"/>
              <a:pathLst>
                <a:path w="838200" h="189230">
                  <a:moveTo>
                    <a:pt x="0" y="47243"/>
                  </a:moveTo>
                  <a:lnTo>
                    <a:pt x="743712" y="47243"/>
                  </a:lnTo>
                  <a:lnTo>
                    <a:pt x="743712" y="0"/>
                  </a:lnTo>
                  <a:lnTo>
                    <a:pt x="838200" y="94487"/>
                  </a:lnTo>
                  <a:lnTo>
                    <a:pt x="743712" y="188975"/>
                  </a:lnTo>
                  <a:lnTo>
                    <a:pt x="743712" y="141731"/>
                  </a:lnTo>
                  <a:lnTo>
                    <a:pt x="0" y="141731"/>
                  </a:lnTo>
                  <a:lnTo>
                    <a:pt x="0" y="47243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4290567" y="3420745"/>
            <a:ext cx="777875" cy="482600"/>
            <a:chOff x="4290567" y="3420745"/>
            <a:chExt cx="777875" cy="482600"/>
          </a:xfrm>
        </p:grpSpPr>
        <p:sp>
          <p:nvSpPr>
            <p:cNvPr id="15" name="object 15"/>
            <p:cNvSpPr/>
            <p:nvPr/>
          </p:nvSpPr>
          <p:spPr>
            <a:xfrm>
              <a:off x="4296917" y="3427095"/>
              <a:ext cx="765175" cy="469900"/>
            </a:xfrm>
            <a:custGeom>
              <a:avLst/>
              <a:gdLst/>
              <a:ahLst/>
              <a:cxnLst/>
              <a:rect l="l" t="t" r="r" b="b"/>
              <a:pathLst>
                <a:path w="765175" h="469900">
                  <a:moveTo>
                    <a:pt x="637667" y="0"/>
                  </a:moveTo>
                  <a:lnTo>
                    <a:pt x="659511" y="41782"/>
                  </a:lnTo>
                  <a:lnTo>
                    <a:pt x="0" y="385698"/>
                  </a:lnTo>
                  <a:lnTo>
                    <a:pt x="43687" y="469391"/>
                  </a:lnTo>
                  <a:lnTo>
                    <a:pt x="703199" y="125602"/>
                  </a:lnTo>
                  <a:lnTo>
                    <a:pt x="725043" y="167512"/>
                  </a:lnTo>
                  <a:lnTo>
                    <a:pt x="765048" y="40004"/>
                  </a:lnTo>
                  <a:lnTo>
                    <a:pt x="63766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96917" y="3427095"/>
              <a:ext cx="765175" cy="469900"/>
            </a:xfrm>
            <a:custGeom>
              <a:avLst/>
              <a:gdLst/>
              <a:ahLst/>
              <a:cxnLst/>
              <a:rect l="l" t="t" r="r" b="b"/>
              <a:pathLst>
                <a:path w="765175" h="469900">
                  <a:moveTo>
                    <a:pt x="0" y="385698"/>
                  </a:moveTo>
                  <a:lnTo>
                    <a:pt x="659511" y="41782"/>
                  </a:lnTo>
                  <a:lnTo>
                    <a:pt x="637667" y="0"/>
                  </a:lnTo>
                  <a:lnTo>
                    <a:pt x="765048" y="40004"/>
                  </a:lnTo>
                  <a:lnTo>
                    <a:pt x="725043" y="167512"/>
                  </a:lnTo>
                  <a:lnTo>
                    <a:pt x="703199" y="125602"/>
                  </a:lnTo>
                  <a:lnTo>
                    <a:pt x="43687" y="469391"/>
                  </a:lnTo>
                  <a:lnTo>
                    <a:pt x="0" y="38569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7219188" y="2779776"/>
            <a:ext cx="929640" cy="187960"/>
            <a:chOff x="7219188" y="2779776"/>
            <a:chExt cx="929640" cy="187960"/>
          </a:xfrm>
        </p:grpSpPr>
        <p:sp>
          <p:nvSpPr>
            <p:cNvPr id="18" name="object 18"/>
            <p:cNvSpPr/>
            <p:nvPr/>
          </p:nvSpPr>
          <p:spPr>
            <a:xfrm>
              <a:off x="7225284" y="2785872"/>
              <a:ext cx="917575" cy="175260"/>
            </a:xfrm>
            <a:custGeom>
              <a:avLst/>
              <a:gdLst/>
              <a:ahLst/>
              <a:cxnLst/>
              <a:rect l="l" t="t" r="r" b="b"/>
              <a:pathLst>
                <a:path w="917575" h="175260">
                  <a:moveTo>
                    <a:pt x="87630" y="0"/>
                  </a:moveTo>
                  <a:lnTo>
                    <a:pt x="0" y="87629"/>
                  </a:lnTo>
                  <a:lnTo>
                    <a:pt x="87630" y="175260"/>
                  </a:lnTo>
                  <a:lnTo>
                    <a:pt x="87630" y="131444"/>
                  </a:lnTo>
                  <a:lnTo>
                    <a:pt x="917448" y="131444"/>
                  </a:lnTo>
                  <a:lnTo>
                    <a:pt x="917448" y="43814"/>
                  </a:lnTo>
                  <a:lnTo>
                    <a:pt x="87630" y="43814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25284" y="2785872"/>
              <a:ext cx="917575" cy="175260"/>
            </a:xfrm>
            <a:custGeom>
              <a:avLst/>
              <a:gdLst/>
              <a:ahLst/>
              <a:cxnLst/>
              <a:rect l="l" t="t" r="r" b="b"/>
              <a:pathLst>
                <a:path w="917575" h="175260">
                  <a:moveTo>
                    <a:pt x="917448" y="131444"/>
                  </a:moveTo>
                  <a:lnTo>
                    <a:pt x="87630" y="131444"/>
                  </a:lnTo>
                  <a:lnTo>
                    <a:pt x="87630" y="175260"/>
                  </a:lnTo>
                  <a:lnTo>
                    <a:pt x="0" y="87629"/>
                  </a:lnTo>
                  <a:lnTo>
                    <a:pt x="87630" y="0"/>
                  </a:lnTo>
                  <a:lnTo>
                    <a:pt x="87630" y="43814"/>
                  </a:lnTo>
                  <a:lnTo>
                    <a:pt x="917448" y="43814"/>
                  </a:lnTo>
                  <a:lnTo>
                    <a:pt x="917448" y="131444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7206742" y="3686683"/>
            <a:ext cx="834390" cy="343535"/>
            <a:chOff x="7206742" y="3686683"/>
            <a:chExt cx="834390" cy="343535"/>
          </a:xfrm>
        </p:grpSpPr>
        <p:sp>
          <p:nvSpPr>
            <p:cNvPr id="21" name="object 21"/>
            <p:cNvSpPr/>
            <p:nvPr/>
          </p:nvSpPr>
          <p:spPr>
            <a:xfrm>
              <a:off x="7213092" y="3693033"/>
              <a:ext cx="821690" cy="330835"/>
            </a:xfrm>
            <a:custGeom>
              <a:avLst/>
              <a:gdLst/>
              <a:ahLst/>
              <a:cxnLst/>
              <a:rect l="l" t="t" r="r" b="b"/>
              <a:pathLst>
                <a:path w="821690" h="330835">
                  <a:moveTo>
                    <a:pt x="115824" y="0"/>
                  </a:moveTo>
                  <a:lnTo>
                    <a:pt x="0" y="66548"/>
                  </a:lnTo>
                  <a:lnTo>
                    <a:pt x="66548" y="182372"/>
                  </a:lnTo>
                  <a:lnTo>
                    <a:pt x="78866" y="136779"/>
                  </a:lnTo>
                  <a:lnTo>
                    <a:pt x="796925" y="330708"/>
                  </a:lnTo>
                  <a:lnTo>
                    <a:pt x="821562" y="239522"/>
                  </a:lnTo>
                  <a:lnTo>
                    <a:pt x="103504" y="45593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13092" y="3693033"/>
              <a:ext cx="821690" cy="330835"/>
            </a:xfrm>
            <a:custGeom>
              <a:avLst/>
              <a:gdLst/>
              <a:ahLst/>
              <a:cxnLst/>
              <a:rect l="l" t="t" r="r" b="b"/>
              <a:pathLst>
                <a:path w="821690" h="330835">
                  <a:moveTo>
                    <a:pt x="796925" y="330708"/>
                  </a:moveTo>
                  <a:lnTo>
                    <a:pt x="78866" y="136779"/>
                  </a:lnTo>
                  <a:lnTo>
                    <a:pt x="66548" y="182372"/>
                  </a:lnTo>
                  <a:lnTo>
                    <a:pt x="0" y="66548"/>
                  </a:lnTo>
                  <a:lnTo>
                    <a:pt x="115824" y="0"/>
                  </a:lnTo>
                  <a:lnTo>
                    <a:pt x="103504" y="45593"/>
                  </a:lnTo>
                  <a:lnTo>
                    <a:pt x="821562" y="239522"/>
                  </a:lnTo>
                  <a:lnTo>
                    <a:pt x="796925" y="330708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25256" y="1818132"/>
            <a:ext cx="1536192" cy="12192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222995" y="5342331"/>
            <a:ext cx="24638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微软雅黑"/>
                <a:cs typeface="微软雅黑"/>
              </a:rPr>
              <a:t>新材料与仿生驱动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365" y="1069975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传感器与定位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40575" y="1585086"/>
            <a:ext cx="638810" cy="511809"/>
            <a:chOff x="7140575" y="1585086"/>
            <a:chExt cx="638810" cy="511809"/>
          </a:xfrm>
        </p:grpSpPr>
        <p:sp>
          <p:nvSpPr>
            <p:cNvPr id="27" name="object 27"/>
            <p:cNvSpPr/>
            <p:nvPr/>
          </p:nvSpPr>
          <p:spPr>
            <a:xfrm>
              <a:off x="7146925" y="1591436"/>
              <a:ext cx="626110" cy="499109"/>
            </a:xfrm>
            <a:custGeom>
              <a:avLst/>
              <a:gdLst/>
              <a:ahLst/>
              <a:cxnLst/>
              <a:rect l="l" t="t" r="r" b="b"/>
              <a:pathLst>
                <a:path w="626109" h="499110">
                  <a:moveTo>
                    <a:pt x="584200" y="0"/>
                  </a:moveTo>
                  <a:lnTo>
                    <a:pt x="34163" y="416305"/>
                  </a:lnTo>
                  <a:lnTo>
                    <a:pt x="13334" y="388747"/>
                  </a:lnTo>
                  <a:lnTo>
                    <a:pt x="0" y="485521"/>
                  </a:lnTo>
                  <a:lnTo>
                    <a:pt x="96774" y="498855"/>
                  </a:lnTo>
                  <a:lnTo>
                    <a:pt x="75946" y="471297"/>
                  </a:lnTo>
                  <a:lnTo>
                    <a:pt x="625855" y="55117"/>
                  </a:lnTo>
                  <a:lnTo>
                    <a:pt x="584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146925" y="1591436"/>
              <a:ext cx="626110" cy="499109"/>
            </a:xfrm>
            <a:custGeom>
              <a:avLst/>
              <a:gdLst/>
              <a:ahLst/>
              <a:cxnLst/>
              <a:rect l="l" t="t" r="r" b="b"/>
              <a:pathLst>
                <a:path w="626109" h="499110">
                  <a:moveTo>
                    <a:pt x="625855" y="55117"/>
                  </a:moveTo>
                  <a:lnTo>
                    <a:pt x="75946" y="471297"/>
                  </a:lnTo>
                  <a:lnTo>
                    <a:pt x="96774" y="498855"/>
                  </a:lnTo>
                  <a:lnTo>
                    <a:pt x="0" y="485521"/>
                  </a:lnTo>
                  <a:lnTo>
                    <a:pt x="13334" y="388747"/>
                  </a:lnTo>
                  <a:lnTo>
                    <a:pt x="34163" y="416305"/>
                  </a:lnTo>
                  <a:lnTo>
                    <a:pt x="584200" y="0"/>
                  </a:lnTo>
                  <a:lnTo>
                    <a:pt x="625855" y="55117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24127" y="6091428"/>
            <a:ext cx="9669780" cy="462280"/>
          </a:xfrm>
          <a:prstGeom prst="rect">
            <a:avLst/>
          </a:prstGeom>
          <a:solidFill>
            <a:srgbClr val="000099"/>
          </a:solidFill>
        </p:spPr>
        <p:txBody>
          <a:bodyPr wrap="square" lIns="0" tIns="3429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70"/>
              </a:spcBef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传感决策（脑、眼）与执行（腿、手）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1" name="object 3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048759" y="132969"/>
            <a:ext cx="40944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仿人机器人的功能构成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970023" y="2911221"/>
            <a:ext cx="8661400" cy="924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ts val="2540"/>
              </a:lnSpc>
              <a:spcBef>
                <a:spcPts val="100"/>
              </a:spcBef>
            </a:pPr>
            <a:r>
              <a:rPr dirty="0" baseline="-24305" sz="3600" b="1">
                <a:latin typeface="微软雅黑"/>
                <a:cs typeface="微软雅黑"/>
              </a:rPr>
              <a:t>语音识</a:t>
            </a:r>
            <a:r>
              <a:rPr dirty="0" baseline="-24305" sz="3600" spc="-1155" b="1">
                <a:latin typeface="微软雅黑"/>
                <a:cs typeface="微软雅黑"/>
              </a:rPr>
              <a:t>别</a:t>
            </a:r>
            <a:r>
              <a:rPr dirty="0" sz="1800">
                <a:latin typeface="等线"/>
                <a:cs typeface="等线"/>
              </a:rPr>
              <a:t>这个机器人的应用就更靠谱一点</a:t>
            </a:r>
            <a:r>
              <a:rPr dirty="0" sz="1800" spc="5">
                <a:latin typeface="等线"/>
                <a:cs typeface="等线"/>
              </a:rPr>
              <a:t>。</a:t>
            </a:r>
            <a:r>
              <a:rPr dirty="0" sz="1800" b="1">
                <a:latin typeface="微软雅黑"/>
                <a:cs typeface="微软雅黑"/>
              </a:rPr>
              <a:t>“搬砖”更自由，工作</a:t>
            </a:r>
            <a:endParaRPr sz="1800">
              <a:latin typeface="微软雅黑"/>
              <a:cs typeface="微软雅黑"/>
            </a:endParaRPr>
          </a:p>
          <a:p>
            <a:pPr marL="1172210">
              <a:lnSpc>
                <a:spcPts val="2460"/>
              </a:lnSpc>
            </a:pPr>
            <a:r>
              <a:rPr dirty="0" sz="1800" b="1">
                <a:latin typeface="微软雅黑"/>
                <a:cs typeface="微软雅黑"/>
              </a:rPr>
              <a:t>更轻松，性能更稳定，1小时搬</a:t>
            </a:r>
            <a:r>
              <a:rPr dirty="0" sz="1800" spc="5" b="1">
                <a:latin typeface="微软雅黑"/>
                <a:cs typeface="微软雅黑"/>
              </a:rPr>
              <a:t>800</a:t>
            </a:r>
            <a:r>
              <a:rPr dirty="0" sz="1800" b="1">
                <a:latin typeface="微软雅黑"/>
                <a:cs typeface="微软雅黑"/>
              </a:rPr>
              <a:t>箱，续航长达</a:t>
            </a:r>
            <a:r>
              <a:rPr dirty="0" sz="1800" spc="-434" b="1">
                <a:latin typeface="微软雅黑"/>
                <a:cs typeface="微软雅黑"/>
              </a:rPr>
              <a:t>1</a:t>
            </a:r>
            <a:r>
              <a:rPr dirty="0" baseline="-5787" sz="3600" spc="-2947" b="1">
                <a:latin typeface="微软雅黑"/>
                <a:cs typeface="微软雅黑"/>
              </a:rPr>
              <a:t>核</a:t>
            </a:r>
            <a:r>
              <a:rPr dirty="0" sz="1800" spc="5" b="1">
                <a:latin typeface="微软雅黑"/>
                <a:cs typeface="微软雅黑"/>
              </a:rPr>
              <a:t>6</a:t>
            </a:r>
            <a:r>
              <a:rPr dirty="0" sz="1800" spc="-955" b="1">
                <a:latin typeface="微软雅黑"/>
                <a:cs typeface="微软雅黑"/>
              </a:rPr>
              <a:t>小</a:t>
            </a:r>
            <a:r>
              <a:rPr dirty="0" baseline="-5787" sz="3600" spc="-2175" b="1">
                <a:latin typeface="微软雅黑"/>
                <a:cs typeface="微软雅黑"/>
              </a:rPr>
              <a:t>心</a:t>
            </a:r>
            <a:r>
              <a:rPr dirty="0" sz="1800" spc="-355" b="1">
                <a:latin typeface="微软雅黑"/>
                <a:cs typeface="微软雅黑"/>
              </a:rPr>
              <a:t>时</a:t>
            </a:r>
            <a:r>
              <a:rPr dirty="0" baseline="-5787" sz="3600" spc="-3075" b="1">
                <a:latin typeface="微软雅黑"/>
                <a:cs typeface="微软雅黑"/>
              </a:rPr>
              <a:t>部</a:t>
            </a:r>
            <a:r>
              <a:rPr dirty="0" sz="1800" spc="250" b="1">
                <a:latin typeface="微软雅黑"/>
                <a:cs typeface="微软雅黑"/>
              </a:rPr>
              <a:t>。</a:t>
            </a:r>
            <a:r>
              <a:rPr dirty="0" baseline="-5787" sz="3600" b="1">
                <a:latin typeface="微软雅黑"/>
                <a:cs typeface="微软雅黑"/>
              </a:rPr>
              <a:t>件与处理器</a:t>
            </a:r>
            <a:endParaRPr baseline="-5787" sz="3600">
              <a:latin typeface="微软雅黑"/>
              <a:cs typeface="微软雅黑"/>
            </a:endParaRPr>
          </a:p>
          <a:p>
            <a:pPr marL="1172210">
              <a:lnSpc>
                <a:spcPts val="2080"/>
              </a:lnSpc>
            </a:pPr>
            <a:r>
              <a:rPr dirty="0" sz="1800" b="1">
                <a:latin typeface="微软雅黑"/>
                <a:cs typeface="微软雅黑"/>
              </a:rPr>
              <a:t>成本更低。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787" y="1959864"/>
            <a:ext cx="3937000" cy="3834765"/>
            <a:chOff x="589787" y="1959864"/>
            <a:chExt cx="3937000" cy="3834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439" y="2663952"/>
              <a:ext cx="2657856" cy="24704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7" y="1959864"/>
              <a:ext cx="3936491" cy="38343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95245" y="3296284"/>
            <a:ext cx="9398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52400">
              <a:lnSpc>
                <a:spcPct val="1501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共融 机器人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7635" y="2601594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力学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6314" y="2258313"/>
            <a:ext cx="6337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机械学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445" y="2601594"/>
            <a:ext cx="431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数学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8022" y="3171215"/>
            <a:ext cx="43116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材料 科学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167" y="4230141"/>
            <a:ext cx="43116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信息 科学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4569" y="5209413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控制科学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65882" y="5209413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生物医学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9628" y="4159656"/>
            <a:ext cx="43116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计算 科学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09821" y="3100857"/>
            <a:ext cx="43180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935" marR="5080" indent="-102870">
              <a:lnSpc>
                <a:spcPct val="13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仿生 </a:t>
            </a: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学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0911" y="975360"/>
            <a:ext cx="6589776" cy="52699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37834" y="6344818"/>
            <a:ext cx="49383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Ljspeert, 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Science, 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2014, 6206:</a:t>
            </a:r>
            <a:r>
              <a:rPr dirty="0" sz="2000" spc="3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196–203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8" name="object 18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667759" y="132969"/>
            <a:ext cx="485711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执行机构：刚</a:t>
            </a:r>
            <a:r>
              <a:rPr dirty="0" spc="5"/>
              <a:t>-</a:t>
            </a:r>
            <a:r>
              <a:rPr dirty="0"/>
              <a:t>柔</a:t>
            </a:r>
            <a:r>
              <a:rPr dirty="0" spc="5"/>
              <a:t>-</a:t>
            </a:r>
            <a:r>
              <a:rPr dirty="0"/>
              <a:t>软</a:t>
            </a:r>
            <a:r>
              <a:rPr dirty="0" spc="-15"/>
              <a:t>机</a:t>
            </a:r>
            <a:r>
              <a:rPr dirty="0"/>
              <a:t>器人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20" y="932688"/>
            <a:ext cx="2159508" cy="17998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412" y="932688"/>
            <a:ext cx="2161032" cy="17998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1369" y="2821685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机器蝴蝶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9411" y="2821685"/>
            <a:ext cx="15513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核电站检修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7059" y="2821685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手术机器人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3247" y="5701284"/>
            <a:ext cx="8985885" cy="1053465"/>
          </a:xfrm>
          <a:custGeom>
            <a:avLst/>
            <a:gdLst/>
            <a:ahLst/>
            <a:cxnLst/>
            <a:rect l="l" t="t" r="r" b="b"/>
            <a:pathLst>
              <a:path w="8985885" h="1053465">
                <a:moveTo>
                  <a:pt x="8985504" y="0"/>
                </a:moveTo>
                <a:lnTo>
                  <a:pt x="0" y="0"/>
                </a:lnTo>
                <a:lnTo>
                  <a:pt x="0" y="1053083"/>
                </a:lnTo>
                <a:lnTo>
                  <a:pt x="8985504" y="1053083"/>
                </a:lnTo>
                <a:lnTo>
                  <a:pt x="8985504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20785" y="1219326"/>
            <a:ext cx="3602990" cy="3976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35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顶尖高校非常重视对连 续体、软体机器人、可变 形机器人等研究，成果发 表在S</a:t>
            </a:r>
            <a:r>
              <a:rPr dirty="0" sz="2400" spc="-10" b="1">
                <a:latin typeface="微软雅黑"/>
                <a:cs typeface="微软雅黑"/>
              </a:rPr>
              <a:t>c</a:t>
            </a:r>
            <a:r>
              <a:rPr dirty="0" sz="2400" b="1">
                <a:latin typeface="微软雅黑"/>
                <a:cs typeface="微软雅黑"/>
              </a:rPr>
              <a:t>i</a:t>
            </a:r>
            <a:r>
              <a:rPr dirty="0" sz="2400" spc="-10" b="1">
                <a:latin typeface="微软雅黑"/>
                <a:cs typeface="微软雅黑"/>
              </a:rPr>
              <a:t>e</a:t>
            </a:r>
            <a:r>
              <a:rPr dirty="0" sz="2400" b="1">
                <a:latin typeface="微软雅黑"/>
                <a:cs typeface="微软雅黑"/>
              </a:rPr>
              <a:t>nc</a:t>
            </a:r>
            <a:r>
              <a:rPr dirty="0" sz="2400" spc="-5" b="1">
                <a:latin typeface="微软雅黑"/>
                <a:cs typeface="微软雅黑"/>
              </a:rPr>
              <a:t>e</a:t>
            </a:r>
            <a:r>
              <a:rPr dirty="0" sz="2400" b="1">
                <a:latin typeface="微软雅黑"/>
                <a:cs typeface="微软雅黑"/>
              </a:rPr>
              <a:t>等顶级期刊中</a:t>
            </a:r>
            <a:endParaRPr sz="2400">
              <a:latin typeface="微软雅黑"/>
              <a:cs typeface="微软雅黑"/>
            </a:endParaRPr>
          </a:p>
          <a:p>
            <a:pPr marL="12700" marR="76835" indent="457200">
              <a:lnSpc>
                <a:spcPct val="135000"/>
              </a:lnSpc>
            </a:pPr>
            <a:r>
              <a:rPr dirty="0" sz="2400" b="1">
                <a:latin typeface="微软雅黑"/>
                <a:cs typeface="微软雅黑"/>
              </a:rPr>
              <a:t>相关技术处于理论和实 验探索阶段，技术创新主</a:t>
            </a:r>
            <a:endParaRPr sz="2400">
              <a:latin typeface="微软雅黑"/>
              <a:cs typeface="微软雅黑"/>
            </a:endParaRPr>
          </a:p>
          <a:p>
            <a:pPr marL="12700" marR="229235">
              <a:lnSpc>
                <a:spcPct val="135000"/>
              </a:lnSpc>
            </a:pPr>
            <a:r>
              <a:rPr dirty="0" sz="2400" b="1">
                <a:latin typeface="微软雅黑"/>
                <a:cs typeface="微软雅黑"/>
              </a:rPr>
              <a:t>要在美国和欧洲的顶尖大 学、科研机构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120" y="3288791"/>
            <a:ext cx="2159508" cy="17998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412" y="3288791"/>
            <a:ext cx="2161032" cy="179984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7776" y="3288791"/>
            <a:ext cx="2159507" cy="179984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0325" y="5153025"/>
            <a:ext cx="9346565" cy="150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5865" algn="l"/>
                <a:tab pos="5210175" algn="l"/>
              </a:tabLst>
            </a:pPr>
            <a:r>
              <a:rPr dirty="0" sz="2400" b="1">
                <a:solidFill>
                  <a:srgbClr val="6F2F9F"/>
                </a:solidFill>
                <a:latin typeface="微软雅黑"/>
                <a:cs typeface="微软雅黑"/>
              </a:rPr>
              <a:t>软体机器人	可变形机器人	折纸机器人</a:t>
            </a:r>
            <a:endParaRPr sz="2400">
              <a:latin typeface="微软雅黑"/>
              <a:cs typeface="微软雅黑"/>
            </a:endParaRPr>
          </a:p>
          <a:p>
            <a:pPr marL="2322830" marR="5080" indent="-1524635">
              <a:lnSpc>
                <a:spcPct val="130000"/>
              </a:lnSpc>
              <a:spcBef>
                <a:spcPts val="125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柔软体、可变形为代表的最新机器人与软材料、柔性电子、固体 力学、仿生学、人工智</a:t>
            </a:r>
            <a:r>
              <a:rPr dirty="0" sz="2400" spc="-10" b="1">
                <a:solidFill>
                  <a:srgbClr val="FFFFFF"/>
                </a:solidFill>
                <a:latin typeface="微软雅黑"/>
                <a:cs typeface="微软雅黑"/>
              </a:rPr>
              <a:t>能</a:t>
            </a: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等学科深度</a:t>
            </a:r>
            <a:r>
              <a:rPr dirty="0" sz="2400" b="1">
                <a:solidFill>
                  <a:srgbClr val="FFFF00"/>
                </a:solidFill>
                <a:latin typeface="微软雅黑"/>
                <a:cs typeface="微软雅黑"/>
              </a:rPr>
              <a:t>共融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7776" y="932688"/>
            <a:ext cx="2159507" cy="179984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5" name="object 15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33522" y="132969"/>
            <a:ext cx="61258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执行机构：软柔体与可</a:t>
            </a:r>
            <a:r>
              <a:rPr dirty="0" spc="-15"/>
              <a:t>变</a:t>
            </a:r>
            <a:r>
              <a:rPr dirty="0"/>
              <a:t>形机</a:t>
            </a:r>
            <a:r>
              <a:rPr dirty="0" spc="-15"/>
              <a:t>器</a:t>
            </a:r>
            <a:r>
              <a:rPr dirty="0"/>
              <a:t>人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891539"/>
            <a:ext cx="2180843" cy="21046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6804" y="891539"/>
            <a:ext cx="3092196" cy="2113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0835" y="891539"/>
            <a:ext cx="3855719" cy="21046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7216" y="3913632"/>
            <a:ext cx="1286256" cy="20558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7052" y="3931920"/>
            <a:ext cx="2171700" cy="210616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0760" y="2991459"/>
            <a:ext cx="217424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0975">
              <a:lnSpc>
                <a:spcPct val="13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Rigid position  Control</a:t>
            </a:r>
            <a:r>
              <a:rPr dirty="0" sz="2000" spc="-8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Actuator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5750" y="2929229"/>
            <a:ext cx="257492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0870">
              <a:lnSpc>
                <a:spcPct val="13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Compliant  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Pneumatic</a:t>
            </a:r>
            <a:r>
              <a:rPr dirty="0" sz="2000" spc="-7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Actuator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0154" y="3028448"/>
            <a:ext cx="3150235" cy="81788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Compliant Force</a:t>
            </a:r>
            <a:r>
              <a:rPr dirty="0" sz="2000" spc="-7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Control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Actuator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791" y="5911344"/>
            <a:ext cx="1939289" cy="81915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dirty="0" sz="2000" spc="10" b="1">
                <a:solidFill>
                  <a:srgbClr val="6F2F9F"/>
                </a:solidFill>
                <a:latin typeface="微软雅黑"/>
                <a:cs typeface="微软雅黑"/>
              </a:rPr>
              <a:t>Smart</a:t>
            </a:r>
            <a:r>
              <a:rPr dirty="0" sz="2000" spc="-45" b="1">
                <a:solidFill>
                  <a:srgbClr val="6F2F9F"/>
                </a:solidFill>
                <a:latin typeface="微软雅黑"/>
                <a:cs typeface="微软雅黑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微软雅黑"/>
                <a:cs typeface="微软雅黑"/>
              </a:rPr>
              <a:t>Material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2000" spc="-5" b="1">
                <a:solidFill>
                  <a:srgbClr val="6F2F9F"/>
                </a:solidFill>
                <a:latin typeface="微软雅黑"/>
                <a:cs typeface="微软雅黑"/>
              </a:rPr>
              <a:t>Actuator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75701" y="5951626"/>
            <a:ext cx="278193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3900" marR="5080" indent="-711835">
              <a:lnSpc>
                <a:spcPct val="13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6F2F9F"/>
                </a:solidFill>
                <a:latin typeface="微软雅黑"/>
                <a:cs typeface="微软雅黑"/>
              </a:rPr>
              <a:t>Integrated </a:t>
            </a:r>
            <a:r>
              <a:rPr dirty="0" sz="2000" spc="-5" b="1">
                <a:solidFill>
                  <a:srgbClr val="6F2F9F"/>
                </a:solidFill>
                <a:latin typeface="微软雅黑"/>
                <a:cs typeface="微软雅黑"/>
              </a:rPr>
              <a:t>Functional  </a:t>
            </a:r>
            <a:r>
              <a:rPr dirty="0" sz="2000" spc="-10" b="1">
                <a:solidFill>
                  <a:srgbClr val="6F2F9F"/>
                </a:solidFill>
                <a:latin typeface="微软雅黑"/>
                <a:cs typeface="微软雅黑"/>
              </a:rPr>
              <a:t>Wearables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33671" y="3895344"/>
            <a:ext cx="2695955" cy="20894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96180" y="5955696"/>
            <a:ext cx="2287905" cy="81788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dirty="0" sz="2000" spc="-10" b="1">
                <a:solidFill>
                  <a:srgbClr val="6F2F9F"/>
                </a:solidFill>
                <a:latin typeface="微软雅黑"/>
                <a:cs typeface="微软雅黑"/>
              </a:rPr>
              <a:t>Wearable</a:t>
            </a:r>
            <a:r>
              <a:rPr dirty="0" sz="2000" spc="-70" b="1">
                <a:solidFill>
                  <a:srgbClr val="6F2F9F"/>
                </a:solidFill>
                <a:latin typeface="微软雅黑"/>
                <a:cs typeface="微软雅黑"/>
              </a:rPr>
              <a:t> </a:t>
            </a:r>
            <a:r>
              <a:rPr dirty="0" sz="2000" spc="-5" b="1">
                <a:solidFill>
                  <a:srgbClr val="6F2F9F"/>
                </a:solidFill>
                <a:latin typeface="微软雅黑"/>
                <a:cs typeface="微软雅黑"/>
              </a:rPr>
              <a:t>Flexible</a:t>
            </a:r>
            <a:endParaRPr sz="2000">
              <a:latin typeface="微软雅黑"/>
              <a:cs typeface="微软雅黑"/>
            </a:endParaRPr>
          </a:p>
          <a:p>
            <a:pPr algn="ctr" marL="4445">
              <a:lnSpc>
                <a:spcPct val="100000"/>
              </a:lnSpc>
              <a:spcBef>
                <a:spcPts val="720"/>
              </a:spcBef>
            </a:pPr>
            <a:r>
              <a:rPr dirty="0" sz="2000" spc="-5" b="1">
                <a:solidFill>
                  <a:srgbClr val="6F2F9F"/>
                </a:solidFill>
                <a:latin typeface="微软雅黑"/>
                <a:cs typeface="微软雅黑"/>
              </a:rPr>
              <a:t>Electronics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5" name="object 15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柔顺执行机构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5568" y="1565147"/>
            <a:ext cx="3165348" cy="44744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2884" y="2072639"/>
            <a:ext cx="5184648" cy="34594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604" y="1565147"/>
            <a:ext cx="2747772" cy="44744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29305" y="132969"/>
            <a:ext cx="653288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决策（人脑）与执行（</a:t>
            </a:r>
            <a:r>
              <a:rPr dirty="0" spc="-15"/>
              <a:t>机</a:t>
            </a:r>
            <a:r>
              <a:rPr dirty="0"/>
              <a:t>械）</a:t>
            </a:r>
            <a:r>
              <a:rPr dirty="0" spc="-15"/>
              <a:t>的</a:t>
            </a:r>
            <a:r>
              <a:rPr dirty="0"/>
              <a:t>合一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22" y="899668"/>
            <a:ext cx="1221740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6395" indent="457200">
              <a:lnSpc>
                <a:spcPct val="1501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英国雷丁大学的人工大脑学教授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凯文·沃里克</a:t>
            </a:r>
            <a:r>
              <a:rPr dirty="0" sz="2400" spc="-10" b="1">
                <a:latin typeface="微软雅黑"/>
                <a:cs typeface="微软雅黑"/>
              </a:rPr>
              <a:t>（Kevin</a:t>
            </a:r>
            <a:r>
              <a:rPr dirty="0" sz="2400" spc="-70" b="1">
                <a:latin typeface="微软雅黑"/>
                <a:cs typeface="微软雅黑"/>
              </a:rPr>
              <a:t> </a:t>
            </a:r>
            <a:r>
              <a:rPr dirty="0" sz="2400" spc="-5" b="1">
                <a:latin typeface="微软雅黑"/>
                <a:cs typeface="微软雅黑"/>
              </a:rPr>
              <a:t>Warwick，2002</a:t>
            </a:r>
            <a:r>
              <a:rPr dirty="0" sz="2400" b="1">
                <a:latin typeface="微软雅黑"/>
                <a:cs typeface="微软雅黑"/>
              </a:rPr>
              <a:t>年成功将芯片 植入自己体内，诞生了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世界第一个“电子人”</a:t>
            </a:r>
            <a:r>
              <a:rPr dirty="0" sz="2400" b="1">
                <a:latin typeface="微软雅黑"/>
                <a:cs typeface="微软雅黑"/>
              </a:rPr>
              <a:t>；</a:t>
            </a:r>
            <a:endParaRPr sz="2400">
              <a:latin typeface="微软雅黑"/>
              <a:cs typeface="微软雅黑"/>
            </a:endParaRPr>
          </a:p>
          <a:p>
            <a:pPr marL="46990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latin typeface="微软雅黑"/>
                <a:cs typeface="微软雅黑"/>
              </a:rPr>
              <a:t>在</a:t>
            </a:r>
            <a:r>
              <a:rPr dirty="0" sz="2400" spc="-5" b="1">
                <a:latin typeface="微软雅黑"/>
                <a:cs typeface="微软雅黑"/>
              </a:rPr>
              <a:t>2008</a:t>
            </a:r>
            <a:r>
              <a:rPr dirty="0" sz="2400" b="1">
                <a:latin typeface="微软雅黑"/>
                <a:cs typeface="微软雅黑"/>
              </a:rPr>
              <a:t>年创造了世界第一个专由活大脑组织控制的机器</a:t>
            </a:r>
            <a:r>
              <a:rPr dirty="0" sz="2400" spc="5" b="1">
                <a:latin typeface="微软雅黑"/>
                <a:cs typeface="微软雅黑"/>
              </a:rPr>
              <a:t>人</a:t>
            </a:r>
            <a:r>
              <a:rPr dirty="0" sz="2400" b="1">
                <a:latin typeface="微软雅黑"/>
                <a:cs typeface="微软雅黑"/>
              </a:rPr>
              <a:t>Rat</a:t>
            </a:r>
            <a:r>
              <a:rPr dirty="0" sz="2400" spc="-20" b="1">
                <a:latin typeface="微软雅黑"/>
                <a:cs typeface="微软雅黑"/>
              </a:rPr>
              <a:t> </a:t>
            </a:r>
            <a:r>
              <a:rPr dirty="0" sz="2400" spc="-5" b="1">
                <a:latin typeface="微软雅黑"/>
                <a:cs typeface="微软雅黑"/>
              </a:rPr>
              <a:t>Brain</a:t>
            </a:r>
            <a:r>
              <a:rPr dirty="0" sz="2400" spc="-15" b="1">
                <a:latin typeface="微软雅黑"/>
                <a:cs typeface="微软雅黑"/>
              </a:rPr>
              <a:t> </a:t>
            </a:r>
            <a:r>
              <a:rPr dirty="0" sz="2400" spc="-10" b="1">
                <a:latin typeface="微软雅黑"/>
                <a:cs typeface="微软雅黑"/>
              </a:rPr>
              <a:t>Control</a:t>
            </a:r>
            <a:r>
              <a:rPr dirty="0" sz="2400" spc="-40" b="1">
                <a:latin typeface="微软雅黑"/>
                <a:cs typeface="微软雅黑"/>
              </a:rPr>
              <a:t> </a:t>
            </a:r>
            <a:r>
              <a:rPr dirty="0" sz="2400" spc="-15" b="1">
                <a:latin typeface="微软雅黑"/>
                <a:cs typeface="微软雅黑"/>
              </a:rPr>
              <a:t>Robot</a:t>
            </a:r>
            <a:r>
              <a:rPr dirty="0" sz="2400" b="1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091" y="2935223"/>
            <a:ext cx="4838700" cy="36286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7268" y="2935223"/>
            <a:ext cx="3409187" cy="36286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7413" y="132969"/>
            <a:ext cx="937958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脑机接口</a:t>
            </a:r>
            <a:r>
              <a:rPr dirty="0" spc="-20"/>
              <a:t> </a:t>
            </a:r>
            <a:r>
              <a:rPr dirty="0" spc="-5"/>
              <a:t>brain-computer</a:t>
            </a:r>
            <a:r>
              <a:rPr dirty="0" spc="-10"/>
              <a:t> </a:t>
            </a:r>
            <a:r>
              <a:rPr dirty="0" spc="5"/>
              <a:t>interface，</a:t>
            </a:r>
            <a:r>
              <a:rPr dirty="0"/>
              <a:t>美国脑计划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306" y="4924023"/>
            <a:ext cx="8336915" cy="1671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57200">
              <a:lnSpc>
                <a:spcPct val="150000"/>
              </a:lnSpc>
              <a:spcBef>
                <a:spcPts val="95"/>
              </a:spcBef>
            </a:pPr>
            <a:r>
              <a:rPr dirty="0" sz="2400" spc="300" b="1">
                <a:solidFill>
                  <a:srgbClr val="FF0000"/>
                </a:solidFill>
                <a:latin typeface="微软雅黑"/>
                <a:cs typeface="微软雅黑"/>
              </a:rPr>
              <a:t>脑机接口</a:t>
            </a:r>
            <a:r>
              <a:rPr dirty="0" sz="2400" spc="50" b="1">
                <a:solidFill>
                  <a:srgbClr val="FF0000"/>
                </a:solidFill>
                <a:latin typeface="微软雅黑"/>
                <a:cs typeface="微软雅黑"/>
              </a:rPr>
              <a:t>(BCI)，</a:t>
            </a:r>
            <a:r>
              <a:rPr dirty="0" sz="2400" spc="-4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300" b="1">
                <a:latin typeface="微软雅黑"/>
                <a:cs typeface="微软雅黑"/>
              </a:rPr>
              <a:t>也称作</a:t>
            </a:r>
            <a:r>
              <a:rPr dirty="0" sz="2400" spc="-5" b="1">
                <a:latin typeface="微软雅黑"/>
                <a:cs typeface="微软雅黑"/>
              </a:rPr>
              <a:t>direct</a:t>
            </a:r>
            <a:r>
              <a:rPr dirty="0" sz="2400" spc="70" b="1">
                <a:latin typeface="微软雅黑"/>
                <a:cs typeface="微软雅黑"/>
              </a:rPr>
              <a:t> </a:t>
            </a:r>
            <a:r>
              <a:rPr dirty="0" sz="2400" spc="-5" b="1">
                <a:latin typeface="微软雅黑"/>
                <a:cs typeface="微软雅黑"/>
              </a:rPr>
              <a:t>neural</a:t>
            </a:r>
            <a:r>
              <a:rPr dirty="0" sz="2400" spc="45" b="1">
                <a:latin typeface="微软雅黑"/>
                <a:cs typeface="微软雅黑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interface</a:t>
            </a:r>
            <a:r>
              <a:rPr dirty="0" sz="2400" spc="-405" b="1">
                <a:latin typeface="微软雅黑"/>
                <a:cs typeface="微软雅黑"/>
              </a:rPr>
              <a:t> </a:t>
            </a:r>
            <a:r>
              <a:rPr dirty="0" sz="2400" spc="300" b="1">
                <a:latin typeface="微软雅黑"/>
                <a:cs typeface="微软雅黑"/>
              </a:rPr>
              <a:t>或者 </a:t>
            </a:r>
            <a:r>
              <a:rPr dirty="0" sz="2400" b="1">
                <a:latin typeface="微软雅黑"/>
                <a:cs typeface="微软雅黑"/>
              </a:rPr>
              <a:t>brain-machine</a:t>
            </a:r>
            <a:r>
              <a:rPr dirty="0" sz="2400" spc="155" b="1">
                <a:latin typeface="微软雅黑"/>
                <a:cs typeface="微软雅黑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interface），</a:t>
            </a:r>
            <a:r>
              <a:rPr dirty="0" sz="2400" spc="-5" b="1">
                <a:latin typeface="微软雅黑"/>
                <a:cs typeface="微软雅黑"/>
              </a:rPr>
              <a:t>是在人或动物脑（或者脑细胞 </a:t>
            </a:r>
            <a:r>
              <a:rPr dirty="0" sz="2400" b="1">
                <a:latin typeface="微软雅黑"/>
                <a:cs typeface="微软雅黑"/>
              </a:rPr>
              <a:t>的培养</a:t>
            </a:r>
            <a:r>
              <a:rPr dirty="0" sz="2400" spc="-5" b="1">
                <a:latin typeface="微软雅黑"/>
                <a:cs typeface="微软雅黑"/>
              </a:rPr>
              <a:t>物</a:t>
            </a:r>
            <a:r>
              <a:rPr dirty="0" sz="2400" b="1">
                <a:latin typeface="微软雅黑"/>
                <a:cs typeface="微软雅黑"/>
              </a:rPr>
              <a:t>）与外部设备间创建的直接连接通</a:t>
            </a:r>
            <a:r>
              <a:rPr dirty="0" sz="2400" spc="-30" b="1">
                <a:latin typeface="微软雅黑"/>
                <a:cs typeface="微软雅黑"/>
              </a:rPr>
              <a:t>路</a:t>
            </a:r>
            <a:r>
              <a:rPr dirty="0" sz="2400" b="1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1016" y="970788"/>
            <a:ext cx="2860548" cy="55046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460" y="926591"/>
            <a:ext cx="6960108" cy="394563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6" name="object 6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34817" y="132969"/>
            <a:ext cx="672401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“时代周刊”评选2012</a:t>
            </a:r>
            <a:r>
              <a:rPr dirty="0" spc="-15"/>
              <a:t>十</a:t>
            </a:r>
            <a:r>
              <a:rPr dirty="0"/>
              <a:t>大科</a:t>
            </a:r>
            <a:r>
              <a:rPr dirty="0" spc="-15"/>
              <a:t>技</a:t>
            </a:r>
            <a:r>
              <a:rPr dirty="0"/>
              <a:t>进展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9483" y="1496567"/>
            <a:ext cx="3791712" cy="292607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61288" y="1310639"/>
            <a:ext cx="10041890" cy="5031105"/>
            <a:chOff x="1161288" y="1310639"/>
            <a:chExt cx="10041890" cy="50311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5396" y="1464563"/>
              <a:ext cx="3671315" cy="29138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0338" y="1329689"/>
              <a:ext cx="10003790" cy="4993005"/>
            </a:xfrm>
            <a:custGeom>
              <a:avLst/>
              <a:gdLst/>
              <a:ahLst/>
              <a:cxnLst/>
              <a:rect l="l" t="t" r="r" b="b"/>
              <a:pathLst>
                <a:path w="10003790" h="4993005">
                  <a:moveTo>
                    <a:pt x="0" y="355981"/>
                  </a:moveTo>
                  <a:lnTo>
                    <a:pt x="3249" y="307677"/>
                  </a:lnTo>
                  <a:lnTo>
                    <a:pt x="12716" y="261349"/>
                  </a:lnTo>
                  <a:lnTo>
                    <a:pt x="27975" y="217420"/>
                  </a:lnTo>
                  <a:lnTo>
                    <a:pt x="48603" y="176313"/>
                  </a:lnTo>
                  <a:lnTo>
                    <a:pt x="74175" y="138454"/>
                  </a:lnTo>
                  <a:lnTo>
                    <a:pt x="104266" y="104266"/>
                  </a:lnTo>
                  <a:lnTo>
                    <a:pt x="138454" y="74175"/>
                  </a:lnTo>
                  <a:lnTo>
                    <a:pt x="176313" y="48603"/>
                  </a:lnTo>
                  <a:lnTo>
                    <a:pt x="217420" y="27975"/>
                  </a:lnTo>
                  <a:lnTo>
                    <a:pt x="261349" y="12716"/>
                  </a:lnTo>
                  <a:lnTo>
                    <a:pt x="307677" y="3249"/>
                  </a:lnTo>
                  <a:lnTo>
                    <a:pt x="355981" y="0"/>
                  </a:lnTo>
                  <a:lnTo>
                    <a:pt x="9647555" y="0"/>
                  </a:lnTo>
                  <a:lnTo>
                    <a:pt x="9695858" y="3249"/>
                  </a:lnTo>
                  <a:lnTo>
                    <a:pt x="9742186" y="12716"/>
                  </a:lnTo>
                  <a:lnTo>
                    <a:pt x="9786115" y="27975"/>
                  </a:lnTo>
                  <a:lnTo>
                    <a:pt x="9827222" y="48603"/>
                  </a:lnTo>
                  <a:lnTo>
                    <a:pt x="9865081" y="74175"/>
                  </a:lnTo>
                  <a:lnTo>
                    <a:pt x="9899269" y="104266"/>
                  </a:lnTo>
                  <a:lnTo>
                    <a:pt x="9929360" y="138454"/>
                  </a:lnTo>
                  <a:lnTo>
                    <a:pt x="9954932" y="176313"/>
                  </a:lnTo>
                  <a:lnTo>
                    <a:pt x="9975560" y="217420"/>
                  </a:lnTo>
                  <a:lnTo>
                    <a:pt x="9990819" y="261349"/>
                  </a:lnTo>
                  <a:lnTo>
                    <a:pt x="10000286" y="307677"/>
                  </a:lnTo>
                  <a:lnTo>
                    <a:pt x="10003536" y="355981"/>
                  </a:lnTo>
                  <a:lnTo>
                    <a:pt x="10003536" y="4636706"/>
                  </a:lnTo>
                  <a:lnTo>
                    <a:pt x="10000286" y="4685002"/>
                  </a:lnTo>
                  <a:lnTo>
                    <a:pt x="9990819" y="4731324"/>
                  </a:lnTo>
                  <a:lnTo>
                    <a:pt x="9975560" y="4775246"/>
                  </a:lnTo>
                  <a:lnTo>
                    <a:pt x="9954932" y="4816346"/>
                  </a:lnTo>
                  <a:lnTo>
                    <a:pt x="9929360" y="4854198"/>
                  </a:lnTo>
                  <a:lnTo>
                    <a:pt x="9899269" y="4888379"/>
                  </a:lnTo>
                  <a:lnTo>
                    <a:pt x="9865081" y="4918464"/>
                  </a:lnTo>
                  <a:lnTo>
                    <a:pt x="9827222" y="4944031"/>
                  </a:lnTo>
                  <a:lnTo>
                    <a:pt x="9786115" y="4964654"/>
                  </a:lnTo>
                  <a:lnTo>
                    <a:pt x="9742186" y="4979910"/>
                  </a:lnTo>
                  <a:lnTo>
                    <a:pt x="9695858" y="4989374"/>
                  </a:lnTo>
                  <a:lnTo>
                    <a:pt x="9647555" y="4992624"/>
                  </a:lnTo>
                  <a:lnTo>
                    <a:pt x="355981" y="4992624"/>
                  </a:lnTo>
                  <a:lnTo>
                    <a:pt x="307677" y="4989374"/>
                  </a:lnTo>
                  <a:lnTo>
                    <a:pt x="261349" y="4979910"/>
                  </a:lnTo>
                  <a:lnTo>
                    <a:pt x="217420" y="4964654"/>
                  </a:lnTo>
                  <a:lnTo>
                    <a:pt x="176313" y="4944031"/>
                  </a:lnTo>
                  <a:lnTo>
                    <a:pt x="138454" y="4918464"/>
                  </a:lnTo>
                  <a:lnTo>
                    <a:pt x="104267" y="4888379"/>
                  </a:lnTo>
                  <a:lnTo>
                    <a:pt x="74175" y="4854198"/>
                  </a:lnTo>
                  <a:lnTo>
                    <a:pt x="48603" y="4816346"/>
                  </a:lnTo>
                  <a:lnTo>
                    <a:pt x="27975" y="4775246"/>
                  </a:lnTo>
                  <a:lnTo>
                    <a:pt x="12716" y="4731324"/>
                  </a:lnTo>
                  <a:lnTo>
                    <a:pt x="3249" y="4685002"/>
                  </a:lnTo>
                  <a:lnTo>
                    <a:pt x="0" y="4636706"/>
                  </a:lnTo>
                  <a:lnTo>
                    <a:pt x="0" y="35598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62912" y="4666487"/>
              <a:ext cx="8610600" cy="1369060"/>
            </a:xfrm>
            <a:custGeom>
              <a:avLst/>
              <a:gdLst/>
              <a:ahLst/>
              <a:cxnLst/>
              <a:rect l="l" t="t" r="r" b="b"/>
              <a:pathLst>
                <a:path w="8610600" h="1369060">
                  <a:moveTo>
                    <a:pt x="8382508" y="0"/>
                  </a:moveTo>
                  <a:lnTo>
                    <a:pt x="228092" y="0"/>
                  </a:lnTo>
                  <a:lnTo>
                    <a:pt x="182119" y="4633"/>
                  </a:lnTo>
                  <a:lnTo>
                    <a:pt x="139303" y="17922"/>
                  </a:lnTo>
                  <a:lnTo>
                    <a:pt x="100558" y="38951"/>
                  </a:lnTo>
                  <a:lnTo>
                    <a:pt x="66801" y="66801"/>
                  </a:lnTo>
                  <a:lnTo>
                    <a:pt x="38951" y="100558"/>
                  </a:lnTo>
                  <a:lnTo>
                    <a:pt x="17922" y="139303"/>
                  </a:lnTo>
                  <a:lnTo>
                    <a:pt x="4633" y="182119"/>
                  </a:lnTo>
                  <a:lnTo>
                    <a:pt x="0" y="228092"/>
                  </a:lnTo>
                  <a:lnTo>
                    <a:pt x="0" y="1140460"/>
                  </a:lnTo>
                  <a:lnTo>
                    <a:pt x="4633" y="1186428"/>
                  </a:lnTo>
                  <a:lnTo>
                    <a:pt x="17922" y="1229243"/>
                  </a:lnTo>
                  <a:lnTo>
                    <a:pt x="38951" y="1267988"/>
                  </a:lnTo>
                  <a:lnTo>
                    <a:pt x="66801" y="1301745"/>
                  </a:lnTo>
                  <a:lnTo>
                    <a:pt x="100558" y="1329597"/>
                  </a:lnTo>
                  <a:lnTo>
                    <a:pt x="139303" y="1350627"/>
                  </a:lnTo>
                  <a:lnTo>
                    <a:pt x="182119" y="1363917"/>
                  </a:lnTo>
                  <a:lnTo>
                    <a:pt x="228092" y="1368552"/>
                  </a:lnTo>
                  <a:lnTo>
                    <a:pt x="8382508" y="1368552"/>
                  </a:lnTo>
                  <a:lnTo>
                    <a:pt x="8428480" y="1363917"/>
                  </a:lnTo>
                  <a:lnTo>
                    <a:pt x="8471296" y="1350627"/>
                  </a:lnTo>
                  <a:lnTo>
                    <a:pt x="8510041" y="1329597"/>
                  </a:lnTo>
                  <a:lnTo>
                    <a:pt x="8543798" y="1301745"/>
                  </a:lnTo>
                  <a:lnTo>
                    <a:pt x="8571648" y="1267988"/>
                  </a:lnTo>
                  <a:lnTo>
                    <a:pt x="8592677" y="1229243"/>
                  </a:lnTo>
                  <a:lnTo>
                    <a:pt x="8605966" y="1186428"/>
                  </a:lnTo>
                  <a:lnTo>
                    <a:pt x="8610600" y="1140460"/>
                  </a:lnTo>
                  <a:lnTo>
                    <a:pt x="8610600" y="228092"/>
                  </a:lnTo>
                  <a:lnTo>
                    <a:pt x="8605966" y="182119"/>
                  </a:lnTo>
                  <a:lnTo>
                    <a:pt x="8592677" y="139303"/>
                  </a:lnTo>
                  <a:lnTo>
                    <a:pt x="8571648" y="100558"/>
                  </a:lnTo>
                  <a:lnTo>
                    <a:pt x="8543798" y="66801"/>
                  </a:lnTo>
                  <a:lnTo>
                    <a:pt x="8510041" y="38951"/>
                  </a:lnTo>
                  <a:lnTo>
                    <a:pt x="8471296" y="17922"/>
                  </a:lnTo>
                  <a:lnTo>
                    <a:pt x="8428480" y="4633"/>
                  </a:lnTo>
                  <a:lnTo>
                    <a:pt x="838250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62912" y="4666487"/>
              <a:ext cx="8610600" cy="1369060"/>
            </a:xfrm>
            <a:custGeom>
              <a:avLst/>
              <a:gdLst/>
              <a:ahLst/>
              <a:cxnLst/>
              <a:rect l="l" t="t" r="r" b="b"/>
              <a:pathLst>
                <a:path w="8610600" h="1369060">
                  <a:moveTo>
                    <a:pt x="0" y="228092"/>
                  </a:moveTo>
                  <a:lnTo>
                    <a:pt x="4633" y="182119"/>
                  </a:lnTo>
                  <a:lnTo>
                    <a:pt x="17922" y="139303"/>
                  </a:lnTo>
                  <a:lnTo>
                    <a:pt x="38951" y="100558"/>
                  </a:lnTo>
                  <a:lnTo>
                    <a:pt x="66801" y="66801"/>
                  </a:lnTo>
                  <a:lnTo>
                    <a:pt x="100558" y="38951"/>
                  </a:lnTo>
                  <a:lnTo>
                    <a:pt x="139303" y="17922"/>
                  </a:lnTo>
                  <a:lnTo>
                    <a:pt x="182119" y="4633"/>
                  </a:lnTo>
                  <a:lnTo>
                    <a:pt x="228092" y="0"/>
                  </a:lnTo>
                  <a:lnTo>
                    <a:pt x="8382508" y="0"/>
                  </a:lnTo>
                  <a:lnTo>
                    <a:pt x="8428480" y="4633"/>
                  </a:lnTo>
                  <a:lnTo>
                    <a:pt x="8471296" y="17922"/>
                  </a:lnTo>
                  <a:lnTo>
                    <a:pt x="8510041" y="38951"/>
                  </a:lnTo>
                  <a:lnTo>
                    <a:pt x="8543798" y="66801"/>
                  </a:lnTo>
                  <a:lnTo>
                    <a:pt x="8571648" y="100558"/>
                  </a:lnTo>
                  <a:lnTo>
                    <a:pt x="8592677" y="139303"/>
                  </a:lnTo>
                  <a:lnTo>
                    <a:pt x="8605966" y="182119"/>
                  </a:lnTo>
                  <a:lnTo>
                    <a:pt x="8610600" y="228092"/>
                  </a:lnTo>
                  <a:lnTo>
                    <a:pt x="8610600" y="1140460"/>
                  </a:lnTo>
                  <a:lnTo>
                    <a:pt x="8605966" y="1186428"/>
                  </a:lnTo>
                  <a:lnTo>
                    <a:pt x="8592677" y="1229243"/>
                  </a:lnTo>
                  <a:lnTo>
                    <a:pt x="8571648" y="1267988"/>
                  </a:lnTo>
                  <a:lnTo>
                    <a:pt x="8543798" y="1301745"/>
                  </a:lnTo>
                  <a:lnTo>
                    <a:pt x="8510041" y="1329597"/>
                  </a:lnTo>
                  <a:lnTo>
                    <a:pt x="8471296" y="1350627"/>
                  </a:lnTo>
                  <a:lnTo>
                    <a:pt x="8428480" y="1363917"/>
                  </a:lnTo>
                  <a:lnTo>
                    <a:pt x="8382508" y="1368552"/>
                  </a:lnTo>
                  <a:lnTo>
                    <a:pt x="228092" y="1368552"/>
                  </a:lnTo>
                  <a:lnTo>
                    <a:pt x="182119" y="1363917"/>
                  </a:lnTo>
                  <a:lnTo>
                    <a:pt x="139303" y="1350627"/>
                  </a:lnTo>
                  <a:lnTo>
                    <a:pt x="100558" y="1329597"/>
                  </a:lnTo>
                  <a:lnTo>
                    <a:pt x="66801" y="1301745"/>
                  </a:lnTo>
                  <a:lnTo>
                    <a:pt x="38951" y="1267988"/>
                  </a:lnTo>
                  <a:lnTo>
                    <a:pt x="17922" y="1229243"/>
                  </a:lnTo>
                  <a:lnTo>
                    <a:pt x="4633" y="1186428"/>
                  </a:lnTo>
                  <a:lnTo>
                    <a:pt x="0" y="1140460"/>
                  </a:lnTo>
                  <a:lnTo>
                    <a:pt x="0" y="228092"/>
                  </a:lnTo>
                  <a:close/>
                </a:path>
              </a:pathLst>
            </a:custGeom>
            <a:ln w="9144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9342" y="4593437"/>
            <a:ext cx="4044950" cy="13970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30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dirty="0" sz="2000" b="1">
                <a:latin typeface="微软雅黑"/>
                <a:cs typeface="微软雅黑"/>
              </a:rPr>
              <a:t>具备仿真的外表与形态</a:t>
            </a:r>
            <a:endParaRPr sz="20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dirty="0" sz="2000" b="1">
                <a:latin typeface="微软雅黑"/>
                <a:cs typeface="微软雅黑"/>
              </a:rPr>
              <a:t>具备部分相似的内部结构</a:t>
            </a:r>
            <a:endParaRPr sz="20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120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dirty="0" sz="2000" b="1">
                <a:latin typeface="微软雅黑"/>
                <a:cs typeface="微软雅黑"/>
              </a:rPr>
              <a:t>部分具备了人体局部功</a:t>
            </a:r>
            <a:r>
              <a:rPr dirty="0" sz="2000" spc="-15" b="1">
                <a:latin typeface="微软雅黑"/>
                <a:cs typeface="微软雅黑"/>
              </a:rPr>
              <a:t>能</a:t>
            </a:r>
            <a:r>
              <a:rPr dirty="0" sz="2000" b="1">
                <a:latin typeface="微软雅黑"/>
                <a:cs typeface="微软雅黑"/>
              </a:rPr>
              <a:t>的单元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0" name="object 10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现阶段机器人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858011"/>
            <a:ext cx="12192000" cy="3388360"/>
            <a:chOff x="0" y="858011"/>
            <a:chExt cx="12192000" cy="3388360"/>
          </a:xfrm>
        </p:grpSpPr>
        <p:sp>
          <p:nvSpPr>
            <p:cNvPr id="4" name="object 4"/>
            <p:cNvSpPr/>
            <p:nvPr/>
          </p:nvSpPr>
          <p:spPr>
            <a:xfrm>
              <a:off x="0" y="858011"/>
              <a:ext cx="12192000" cy="2801620"/>
            </a:xfrm>
            <a:custGeom>
              <a:avLst/>
              <a:gdLst/>
              <a:ahLst/>
              <a:cxnLst/>
              <a:rect l="l" t="t" r="r" b="b"/>
              <a:pathLst>
                <a:path w="12192000" h="2801620">
                  <a:moveTo>
                    <a:pt x="12192000" y="0"/>
                  </a:moveTo>
                  <a:lnTo>
                    <a:pt x="0" y="0"/>
                  </a:lnTo>
                  <a:lnTo>
                    <a:pt x="0" y="2801112"/>
                  </a:lnTo>
                  <a:lnTo>
                    <a:pt x="12192000" y="28011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632" y="3064751"/>
              <a:ext cx="1312164" cy="11811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15355" y="3140963"/>
              <a:ext cx="1161415" cy="1033780"/>
            </a:xfrm>
            <a:custGeom>
              <a:avLst/>
              <a:gdLst/>
              <a:ahLst/>
              <a:cxnLst/>
              <a:rect l="l" t="t" r="r" b="b"/>
              <a:pathLst>
                <a:path w="1161415" h="1033779">
                  <a:moveTo>
                    <a:pt x="820166" y="0"/>
                  </a:moveTo>
                  <a:lnTo>
                    <a:pt x="341122" y="0"/>
                  </a:lnTo>
                  <a:lnTo>
                    <a:pt x="315259" y="4161"/>
                  </a:lnTo>
                  <a:lnTo>
                    <a:pt x="266344" y="32200"/>
                  </a:lnTo>
                  <a:lnTo>
                    <a:pt x="12065" y="464058"/>
                  </a:lnTo>
                  <a:lnTo>
                    <a:pt x="760" y="502402"/>
                  </a:lnTo>
                  <a:lnTo>
                    <a:pt x="0" y="516636"/>
                  </a:lnTo>
                  <a:lnTo>
                    <a:pt x="760" y="530869"/>
                  </a:lnTo>
                  <a:lnTo>
                    <a:pt x="12065" y="569213"/>
                  </a:lnTo>
                  <a:lnTo>
                    <a:pt x="249555" y="980694"/>
                  </a:lnTo>
                  <a:lnTo>
                    <a:pt x="289290" y="1017793"/>
                  </a:lnTo>
                  <a:lnTo>
                    <a:pt x="341122" y="1033272"/>
                  </a:lnTo>
                  <a:lnTo>
                    <a:pt x="820166" y="1033272"/>
                  </a:lnTo>
                  <a:lnTo>
                    <a:pt x="871997" y="1017793"/>
                  </a:lnTo>
                  <a:lnTo>
                    <a:pt x="911733" y="980694"/>
                  </a:lnTo>
                  <a:lnTo>
                    <a:pt x="1149223" y="569213"/>
                  </a:lnTo>
                  <a:lnTo>
                    <a:pt x="1160527" y="530869"/>
                  </a:lnTo>
                  <a:lnTo>
                    <a:pt x="1161288" y="516636"/>
                  </a:lnTo>
                  <a:lnTo>
                    <a:pt x="1160527" y="502402"/>
                  </a:lnTo>
                  <a:lnTo>
                    <a:pt x="1149223" y="464058"/>
                  </a:lnTo>
                  <a:lnTo>
                    <a:pt x="911733" y="52577"/>
                  </a:lnTo>
                  <a:lnTo>
                    <a:pt x="871997" y="15478"/>
                  </a:lnTo>
                  <a:lnTo>
                    <a:pt x="820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93079" y="3209544"/>
              <a:ext cx="1005840" cy="896619"/>
            </a:xfrm>
            <a:custGeom>
              <a:avLst/>
              <a:gdLst/>
              <a:ahLst/>
              <a:cxnLst/>
              <a:rect l="l" t="t" r="r" b="b"/>
              <a:pathLst>
                <a:path w="1005840" h="896620">
                  <a:moveTo>
                    <a:pt x="710311" y="0"/>
                  </a:moveTo>
                  <a:lnTo>
                    <a:pt x="295529" y="0"/>
                  </a:lnTo>
                  <a:lnTo>
                    <a:pt x="273089" y="3605"/>
                  </a:lnTo>
                  <a:lnTo>
                    <a:pt x="230735" y="27914"/>
                  </a:lnTo>
                  <a:lnTo>
                    <a:pt x="10414" y="402462"/>
                  </a:lnTo>
                  <a:lnTo>
                    <a:pt x="0" y="448055"/>
                  </a:lnTo>
                  <a:lnTo>
                    <a:pt x="644" y="460394"/>
                  </a:lnTo>
                  <a:lnTo>
                    <a:pt x="216154" y="850518"/>
                  </a:lnTo>
                  <a:lnTo>
                    <a:pt x="250602" y="882697"/>
                  </a:lnTo>
                  <a:lnTo>
                    <a:pt x="295529" y="896111"/>
                  </a:lnTo>
                  <a:lnTo>
                    <a:pt x="710311" y="896111"/>
                  </a:lnTo>
                  <a:lnTo>
                    <a:pt x="755237" y="882697"/>
                  </a:lnTo>
                  <a:lnTo>
                    <a:pt x="789686" y="850518"/>
                  </a:lnTo>
                  <a:lnTo>
                    <a:pt x="995426" y="493648"/>
                  </a:lnTo>
                  <a:lnTo>
                    <a:pt x="1005840" y="448055"/>
                  </a:lnTo>
                  <a:lnTo>
                    <a:pt x="1005195" y="435717"/>
                  </a:lnTo>
                  <a:lnTo>
                    <a:pt x="789686" y="45592"/>
                  </a:lnTo>
                  <a:lnTo>
                    <a:pt x="755237" y="13414"/>
                  </a:lnTo>
                  <a:lnTo>
                    <a:pt x="710311" y="0"/>
                  </a:lnTo>
                  <a:close/>
                </a:path>
              </a:pathLst>
            </a:custGeom>
            <a:solidFill>
              <a:srgbClr val="9CC5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28894" y="3507181"/>
            <a:ext cx="94043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Part.01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4280153" y="4829683"/>
            <a:ext cx="3631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55" b="1">
                <a:solidFill>
                  <a:srgbClr val="006FC0"/>
                </a:solidFill>
                <a:latin typeface="微软雅黑"/>
                <a:cs typeface="微软雅黑"/>
              </a:rPr>
              <a:t>一、机器人分类</a:t>
            </a:r>
            <a:endParaRPr sz="36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803" y="1545336"/>
            <a:ext cx="4015740" cy="10805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7739" y="1232916"/>
            <a:ext cx="10261600" cy="5198745"/>
            <a:chOff x="967739" y="1232916"/>
            <a:chExt cx="10261600" cy="5198745"/>
          </a:xfrm>
        </p:grpSpPr>
        <p:sp>
          <p:nvSpPr>
            <p:cNvPr id="3" name="object 3"/>
            <p:cNvSpPr/>
            <p:nvPr/>
          </p:nvSpPr>
          <p:spPr>
            <a:xfrm>
              <a:off x="4287011" y="2474976"/>
              <a:ext cx="559435" cy="1312545"/>
            </a:xfrm>
            <a:custGeom>
              <a:avLst/>
              <a:gdLst/>
              <a:ahLst/>
              <a:cxnLst/>
              <a:rect l="l" t="t" r="r" b="b"/>
              <a:pathLst>
                <a:path w="559435" h="1312545">
                  <a:moveTo>
                    <a:pt x="17525" y="328040"/>
                  </a:moveTo>
                  <a:lnTo>
                    <a:pt x="0" y="328040"/>
                  </a:lnTo>
                  <a:lnTo>
                    <a:pt x="0" y="984123"/>
                  </a:lnTo>
                  <a:lnTo>
                    <a:pt x="17525" y="984123"/>
                  </a:lnTo>
                  <a:lnTo>
                    <a:pt x="17525" y="328040"/>
                  </a:lnTo>
                  <a:close/>
                </a:path>
                <a:path w="559435" h="1312545">
                  <a:moveTo>
                    <a:pt x="69850" y="328040"/>
                  </a:moveTo>
                  <a:lnTo>
                    <a:pt x="34925" y="328040"/>
                  </a:lnTo>
                  <a:lnTo>
                    <a:pt x="34925" y="984123"/>
                  </a:lnTo>
                  <a:lnTo>
                    <a:pt x="69850" y="984123"/>
                  </a:lnTo>
                  <a:lnTo>
                    <a:pt x="69850" y="328040"/>
                  </a:lnTo>
                  <a:close/>
                </a:path>
                <a:path w="559435" h="1312545">
                  <a:moveTo>
                    <a:pt x="279653" y="0"/>
                  </a:moveTo>
                  <a:lnTo>
                    <a:pt x="279653" y="328040"/>
                  </a:lnTo>
                  <a:lnTo>
                    <a:pt x="87375" y="328040"/>
                  </a:lnTo>
                  <a:lnTo>
                    <a:pt x="87375" y="984123"/>
                  </a:lnTo>
                  <a:lnTo>
                    <a:pt x="279653" y="984123"/>
                  </a:lnTo>
                  <a:lnTo>
                    <a:pt x="279653" y="1312164"/>
                  </a:lnTo>
                  <a:lnTo>
                    <a:pt x="559308" y="656082"/>
                  </a:lnTo>
                  <a:lnTo>
                    <a:pt x="279653" y="0"/>
                  </a:lnTo>
                  <a:close/>
                </a:path>
              </a:pathLst>
            </a:custGeom>
            <a:solidFill>
              <a:srgbClr val="798E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87011" y="2474976"/>
              <a:ext cx="559435" cy="1312545"/>
            </a:xfrm>
            <a:custGeom>
              <a:avLst/>
              <a:gdLst/>
              <a:ahLst/>
              <a:cxnLst/>
              <a:rect l="l" t="t" r="r" b="b"/>
              <a:pathLst>
                <a:path w="559435" h="1312545">
                  <a:moveTo>
                    <a:pt x="0" y="328040"/>
                  </a:moveTo>
                  <a:lnTo>
                    <a:pt x="17525" y="328040"/>
                  </a:lnTo>
                  <a:lnTo>
                    <a:pt x="17525" y="984123"/>
                  </a:lnTo>
                  <a:lnTo>
                    <a:pt x="0" y="984123"/>
                  </a:lnTo>
                  <a:lnTo>
                    <a:pt x="0" y="328040"/>
                  </a:lnTo>
                  <a:close/>
                </a:path>
                <a:path w="559435" h="1312545">
                  <a:moveTo>
                    <a:pt x="34925" y="328040"/>
                  </a:moveTo>
                  <a:lnTo>
                    <a:pt x="69850" y="328040"/>
                  </a:lnTo>
                  <a:lnTo>
                    <a:pt x="69850" y="984123"/>
                  </a:lnTo>
                  <a:lnTo>
                    <a:pt x="34925" y="984123"/>
                  </a:lnTo>
                  <a:lnTo>
                    <a:pt x="34925" y="328040"/>
                  </a:lnTo>
                  <a:close/>
                </a:path>
                <a:path w="559435" h="1312545">
                  <a:moveTo>
                    <a:pt x="87375" y="328040"/>
                  </a:moveTo>
                  <a:lnTo>
                    <a:pt x="279653" y="328040"/>
                  </a:lnTo>
                  <a:lnTo>
                    <a:pt x="279653" y="0"/>
                  </a:lnTo>
                  <a:lnTo>
                    <a:pt x="559308" y="656082"/>
                  </a:lnTo>
                  <a:lnTo>
                    <a:pt x="279653" y="1312164"/>
                  </a:lnTo>
                  <a:lnTo>
                    <a:pt x="279653" y="984123"/>
                  </a:lnTo>
                  <a:lnTo>
                    <a:pt x="87375" y="984123"/>
                  </a:lnTo>
                  <a:lnTo>
                    <a:pt x="87375" y="3280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86789" y="1251966"/>
              <a:ext cx="10223500" cy="5160645"/>
            </a:xfrm>
            <a:custGeom>
              <a:avLst/>
              <a:gdLst/>
              <a:ahLst/>
              <a:cxnLst/>
              <a:rect l="l" t="t" r="r" b="b"/>
              <a:pathLst>
                <a:path w="10223500" h="5160645">
                  <a:moveTo>
                    <a:pt x="0" y="367919"/>
                  </a:moveTo>
                  <a:lnTo>
                    <a:pt x="2866" y="321767"/>
                  </a:lnTo>
                  <a:lnTo>
                    <a:pt x="11235" y="277326"/>
                  </a:lnTo>
                  <a:lnTo>
                    <a:pt x="24763" y="234941"/>
                  </a:lnTo>
                  <a:lnTo>
                    <a:pt x="43104" y="194956"/>
                  </a:lnTo>
                  <a:lnTo>
                    <a:pt x="65914" y="157717"/>
                  </a:lnTo>
                  <a:lnTo>
                    <a:pt x="92848" y="123567"/>
                  </a:lnTo>
                  <a:lnTo>
                    <a:pt x="123562" y="92853"/>
                  </a:lnTo>
                  <a:lnTo>
                    <a:pt x="157711" y="65917"/>
                  </a:lnTo>
                  <a:lnTo>
                    <a:pt x="194951" y="43106"/>
                  </a:lnTo>
                  <a:lnTo>
                    <a:pt x="234936" y="24764"/>
                  </a:lnTo>
                  <a:lnTo>
                    <a:pt x="277322" y="11236"/>
                  </a:lnTo>
                  <a:lnTo>
                    <a:pt x="321764" y="2866"/>
                  </a:lnTo>
                  <a:lnTo>
                    <a:pt x="367919" y="0"/>
                  </a:lnTo>
                  <a:lnTo>
                    <a:pt x="9855073" y="0"/>
                  </a:lnTo>
                  <a:lnTo>
                    <a:pt x="9901224" y="2866"/>
                  </a:lnTo>
                  <a:lnTo>
                    <a:pt x="9945665" y="11236"/>
                  </a:lnTo>
                  <a:lnTo>
                    <a:pt x="9988050" y="24764"/>
                  </a:lnTo>
                  <a:lnTo>
                    <a:pt x="10028035" y="43106"/>
                  </a:lnTo>
                  <a:lnTo>
                    <a:pt x="10065274" y="65917"/>
                  </a:lnTo>
                  <a:lnTo>
                    <a:pt x="10099424" y="92853"/>
                  </a:lnTo>
                  <a:lnTo>
                    <a:pt x="10130138" y="123567"/>
                  </a:lnTo>
                  <a:lnTo>
                    <a:pt x="10157074" y="157717"/>
                  </a:lnTo>
                  <a:lnTo>
                    <a:pt x="10179885" y="194956"/>
                  </a:lnTo>
                  <a:lnTo>
                    <a:pt x="10198227" y="234941"/>
                  </a:lnTo>
                  <a:lnTo>
                    <a:pt x="10211755" y="277326"/>
                  </a:lnTo>
                  <a:lnTo>
                    <a:pt x="10220125" y="321767"/>
                  </a:lnTo>
                  <a:lnTo>
                    <a:pt x="10222991" y="367919"/>
                  </a:lnTo>
                  <a:lnTo>
                    <a:pt x="10222991" y="4792383"/>
                  </a:lnTo>
                  <a:lnTo>
                    <a:pt x="10220125" y="4838529"/>
                  </a:lnTo>
                  <a:lnTo>
                    <a:pt x="10211755" y="4882964"/>
                  </a:lnTo>
                  <a:lnTo>
                    <a:pt x="10198227" y="4925345"/>
                  </a:lnTo>
                  <a:lnTo>
                    <a:pt x="10179885" y="4965325"/>
                  </a:lnTo>
                  <a:lnTo>
                    <a:pt x="10157074" y="5002561"/>
                  </a:lnTo>
                  <a:lnTo>
                    <a:pt x="10130138" y="5036707"/>
                  </a:lnTo>
                  <a:lnTo>
                    <a:pt x="10099424" y="5067419"/>
                  </a:lnTo>
                  <a:lnTo>
                    <a:pt x="10065274" y="5094351"/>
                  </a:lnTo>
                  <a:lnTo>
                    <a:pt x="10028035" y="5117160"/>
                  </a:lnTo>
                  <a:lnTo>
                    <a:pt x="9988050" y="5135501"/>
                  </a:lnTo>
                  <a:lnTo>
                    <a:pt x="9945665" y="5149028"/>
                  </a:lnTo>
                  <a:lnTo>
                    <a:pt x="9901224" y="5157397"/>
                  </a:lnTo>
                  <a:lnTo>
                    <a:pt x="9855073" y="5160264"/>
                  </a:lnTo>
                  <a:lnTo>
                    <a:pt x="367919" y="5160264"/>
                  </a:lnTo>
                  <a:lnTo>
                    <a:pt x="321764" y="5157397"/>
                  </a:lnTo>
                  <a:lnTo>
                    <a:pt x="277322" y="5149028"/>
                  </a:lnTo>
                  <a:lnTo>
                    <a:pt x="234936" y="5135501"/>
                  </a:lnTo>
                  <a:lnTo>
                    <a:pt x="194951" y="5117160"/>
                  </a:lnTo>
                  <a:lnTo>
                    <a:pt x="157711" y="5094351"/>
                  </a:lnTo>
                  <a:lnTo>
                    <a:pt x="123562" y="5067419"/>
                  </a:lnTo>
                  <a:lnTo>
                    <a:pt x="92848" y="5036707"/>
                  </a:lnTo>
                  <a:lnTo>
                    <a:pt x="65914" y="5002561"/>
                  </a:lnTo>
                  <a:lnTo>
                    <a:pt x="43104" y="4965325"/>
                  </a:lnTo>
                  <a:lnTo>
                    <a:pt x="24763" y="4925345"/>
                  </a:lnTo>
                  <a:lnTo>
                    <a:pt x="11235" y="4882964"/>
                  </a:lnTo>
                  <a:lnTo>
                    <a:pt x="2866" y="4838529"/>
                  </a:lnTo>
                  <a:lnTo>
                    <a:pt x="0" y="4792383"/>
                  </a:lnTo>
                  <a:lnTo>
                    <a:pt x="0" y="36791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1507" y="1568297"/>
              <a:ext cx="1412747" cy="10042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507" y="2621280"/>
              <a:ext cx="1348739" cy="9585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1507" y="3642360"/>
              <a:ext cx="1348739" cy="90678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03907" y="1681353"/>
            <a:ext cx="9398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8600">
              <a:lnSpc>
                <a:spcPct val="15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人工 肌肉组织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9607" y="2713969"/>
            <a:ext cx="1168400" cy="84836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dirty="0" sz="1800" b="1">
                <a:latin typeface="微软雅黑"/>
                <a:cs typeface="微软雅黑"/>
              </a:rPr>
              <a:t>人工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dirty="0" sz="1800" spc="-5" b="1">
                <a:latin typeface="微软雅黑"/>
                <a:cs typeface="微软雅黑"/>
              </a:rPr>
              <a:t>微血管组织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5991" y="1492707"/>
            <a:ext cx="1168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微软雅黑"/>
                <a:cs typeface="微软雅黑"/>
              </a:rPr>
              <a:t>生物电子人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56632" y="1763547"/>
            <a:ext cx="1628139" cy="943610"/>
            <a:chOff x="5056632" y="1763547"/>
            <a:chExt cx="1628139" cy="9436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9325" y="1763547"/>
              <a:ext cx="445319" cy="9432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632" y="1818131"/>
              <a:ext cx="635508" cy="69799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966208" y="1583258"/>
            <a:ext cx="204723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8105" algn="l"/>
              </a:tabLst>
            </a:pPr>
            <a:r>
              <a:rPr dirty="0" sz="1800" spc="-5" b="1">
                <a:latin typeface="微软雅黑"/>
                <a:cs typeface="微软雅黑"/>
              </a:rPr>
              <a:t>人工心</a:t>
            </a:r>
            <a:r>
              <a:rPr dirty="0" sz="1800" b="1">
                <a:latin typeface="微软雅黑"/>
                <a:cs typeface="微软雅黑"/>
              </a:rPr>
              <a:t>脏</a:t>
            </a:r>
            <a:r>
              <a:rPr dirty="0" sz="1800" b="1">
                <a:latin typeface="微软雅黑"/>
                <a:cs typeface="微软雅黑"/>
              </a:rPr>
              <a:t>	</a:t>
            </a:r>
            <a:r>
              <a:rPr dirty="0" sz="1800" spc="-5" b="1">
                <a:latin typeface="微软雅黑"/>
                <a:cs typeface="微软雅黑"/>
              </a:rPr>
              <a:t>人工肺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3237" y="1774088"/>
            <a:ext cx="445319" cy="9432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45709" y="2790825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人工肝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56988" y="3063239"/>
            <a:ext cx="2128520" cy="704215"/>
            <a:chOff x="4856988" y="3063239"/>
            <a:chExt cx="2128520" cy="7042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6988" y="3063239"/>
              <a:ext cx="1101852" cy="7040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17349" y="3190163"/>
              <a:ext cx="968375" cy="307340"/>
            </a:xfrm>
            <a:custGeom>
              <a:avLst/>
              <a:gdLst/>
              <a:ahLst/>
              <a:cxnLst/>
              <a:rect l="l" t="t" r="r" b="b"/>
              <a:pathLst>
                <a:path w="968375" h="307339">
                  <a:moveTo>
                    <a:pt x="66484" y="0"/>
                  </a:moveTo>
                  <a:lnTo>
                    <a:pt x="0" y="0"/>
                  </a:lnTo>
                  <a:lnTo>
                    <a:pt x="0" y="259943"/>
                  </a:lnTo>
                  <a:lnTo>
                    <a:pt x="66484" y="259943"/>
                  </a:lnTo>
                  <a:lnTo>
                    <a:pt x="66484" y="0"/>
                  </a:lnTo>
                  <a:close/>
                </a:path>
                <a:path w="968375" h="307339">
                  <a:moveTo>
                    <a:pt x="808367" y="247205"/>
                  </a:moveTo>
                  <a:lnTo>
                    <a:pt x="606298" y="247205"/>
                  </a:lnTo>
                  <a:lnTo>
                    <a:pt x="606298" y="307340"/>
                  </a:lnTo>
                  <a:lnTo>
                    <a:pt x="808367" y="307340"/>
                  </a:lnTo>
                  <a:lnTo>
                    <a:pt x="808367" y="247205"/>
                  </a:lnTo>
                  <a:close/>
                </a:path>
                <a:path w="968375" h="307339">
                  <a:moveTo>
                    <a:pt x="967816" y="0"/>
                  </a:moveTo>
                  <a:lnTo>
                    <a:pt x="902589" y="0"/>
                  </a:lnTo>
                  <a:lnTo>
                    <a:pt x="902589" y="306184"/>
                  </a:lnTo>
                  <a:lnTo>
                    <a:pt x="967816" y="306184"/>
                  </a:lnTo>
                  <a:lnTo>
                    <a:pt x="96781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08946" y="3346120"/>
              <a:ext cx="0" cy="64769"/>
            </a:xfrm>
            <a:custGeom>
              <a:avLst/>
              <a:gdLst/>
              <a:ahLst/>
              <a:cxnLst/>
              <a:rect l="l" t="t" r="r" b="b"/>
              <a:pathLst>
                <a:path w="0" h="64770">
                  <a:moveTo>
                    <a:pt x="0" y="0"/>
                  </a:moveTo>
                  <a:lnTo>
                    <a:pt x="0" y="64722"/>
                  </a:lnTo>
                </a:path>
              </a:pathLst>
            </a:custGeom>
            <a:ln w="51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17356" y="3437364"/>
              <a:ext cx="356870" cy="60325"/>
            </a:xfrm>
            <a:custGeom>
              <a:avLst/>
              <a:gdLst/>
              <a:ahLst/>
              <a:cxnLst/>
              <a:rect l="l" t="t" r="r" b="b"/>
              <a:pathLst>
                <a:path w="356870" h="60325">
                  <a:moveTo>
                    <a:pt x="356469" y="0"/>
                  </a:moveTo>
                  <a:lnTo>
                    <a:pt x="0" y="0"/>
                  </a:lnTo>
                  <a:lnTo>
                    <a:pt x="0" y="60127"/>
                  </a:lnTo>
                  <a:lnTo>
                    <a:pt x="356469" y="60127"/>
                  </a:lnTo>
                  <a:lnTo>
                    <a:pt x="3564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90234" y="3437364"/>
              <a:ext cx="215900" cy="60325"/>
            </a:xfrm>
            <a:custGeom>
              <a:avLst/>
              <a:gdLst/>
              <a:ahLst/>
              <a:cxnLst/>
              <a:rect l="l" t="t" r="r" b="b"/>
              <a:pathLst>
                <a:path w="215900" h="60325">
                  <a:moveTo>
                    <a:pt x="0" y="60127"/>
                  </a:moveTo>
                  <a:lnTo>
                    <a:pt x="215821" y="60127"/>
                  </a:lnTo>
                  <a:lnTo>
                    <a:pt x="215821" y="0"/>
                  </a:lnTo>
                  <a:lnTo>
                    <a:pt x="0" y="0"/>
                  </a:lnTo>
                  <a:lnTo>
                    <a:pt x="0" y="60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373828" y="3427026"/>
              <a:ext cx="247650" cy="81280"/>
            </a:xfrm>
            <a:custGeom>
              <a:avLst/>
              <a:gdLst/>
              <a:ahLst/>
              <a:cxnLst/>
              <a:rect l="l" t="t" r="r" b="b"/>
              <a:pathLst>
                <a:path w="247650" h="81279">
                  <a:moveTo>
                    <a:pt x="13856" y="70465"/>
                  </a:moveTo>
                  <a:lnTo>
                    <a:pt x="234759" y="70466"/>
                  </a:lnTo>
                  <a:lnTo>
                    <a:pt x="234759" y="10338"/>
                  </a:lnTo>
                  <a:lnTo>
                    <a:pt x="13855" y="10338"/>
                  </a:lnTo>
                  <a:lnTo>
                    <a:pt x="13856" y="70465"/>
                  </a:lnTo>
                  <a:close/>
                </a:path>
                <a:path w="247650" h="81279">
                  <a:moveTo>
                    <a:pt x="0" y="80901"/>
                  </a:moveTo>
                  <a:lnTo>
                    <a:pt x="13858" y="80901"/>
                  </a:lnTo>
                  <a:lnTo>
                    <a:pt x="13858" y="0"/>
                  </a:lnTo>
                  <a:lnTo>
                    <a:pt x="0" y="0"/>
                  </a:lnTo>
                  <a:lnTo>
                    <a:pt x="0" y="80901"/>
                  </a:lnTo>
                  <a:close/>
                </a:path>
                <a:path w="247650" h="81279">
                  <a:moveTo>
                    <a:pt x="234776" y="80901"/>
                  </a:moveTo>
                  <a:lnTo>
                    <a:pt x="247280" y="80901"/>
                  </a:lnTo>
                  <a:lnTo>
                    <a:pt x="247280" y="0"/>
                  </a:lnTo>
                  <a:lnTo>
                    <a:pt x="234776" y="0"/>
                  </a:lnTo>
                  <a:lnTo>
                    <a:pt x="234776" y="80901"/>
                  </a:lnTo>
                  <a:close/>
                </a:path>
              </a:pathLst>
            </a:custGeom>
            <a:ln w="48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19851" y="3187775"/>
              <a:ext cx="965835" cy="309880"/>
            </a:xfrm>
            <a:custGeom>
              <a:avLst/>
              <a:gdLst/>
              <a:ahLst/>
              <a:cxnLst/>
              <a:rect l="l" t="t" r="r" b="b"/>
              <a:pathLst>
                <a:path w="965834" h="309879">
                  <a:moveTo>
                    <a:pt x="145567" y="0"/>
                  </a:moveTo>
                  <a:lnTo>
                    <a:pt x="0" y="0"/>
                  </a:lnTo>
                  <a:lnTo>
                    <a:pt x="0" y="61277"/>
                  </a:lnTo>
                  <a:lnTo>
                    <a:pt x="145567" y="61277"/>
                  </a:lnTo>
                  <a:lnTo>
                    <a:pt x="145567" y="0"/>
                  </a:lnTo>
                  <a:close/>
                </a:path>
                <a:path w="965834" h="309879">
                  <a:moveTo>
                    <a:pt x="352717" y="249593"/>
                  </a:moveTo>
                  <a:lnTo>
                    <a:pt x="340106" y="249593"/>
                  </a:lnTo>
                  <a:lnTo>
                    <a:pt x="340106" y="309727"/>
                  </a:lnTo>
                  <a:lnTo>
                    <a:pt x="352717" y="309727"/>
                  </a:lnTo>
                  <a:lnTo>
                    <a:pt x="352717" y="249593"/>
                  </a:lnTo>
                  <a:close/>
                </a:path>
                <a:path w="965834" h="309879">
                  <a:moveTo>
                    <a:pt x="592467" y="0"/>
                  </a:moveTo>
                  <a:lnTo>
                    <a:pt x="446798" y="0"/>
                  </a:lnTo>
                  <a:lnTo>
                    <a:pt x="446798" y="61277"/>
                  </a:lnTo>
                  <a:lnTo>
                    <a:pt x="592467" y="61277"/>
                  </a:lnTo>
                  <a:lnTo>
                    <a:pt x="592467" y="0"/>
                  </a:lnTo>
                  <a:close/>
                </a:path>
                <a:path w="965834" h="309879">
                  <a:moveTo>
                    <a:pt x="964044" y="249593"/>
                  </a:moveTo>
                  <a:lnTo>
                    <a:pt x="795870" y="249593"/>
                  </a:lnTo>
                  <a:lnTo>
                    <a:pt x="795870" y="309727"/>
                  </a:lnTo>
                  <a:lnTo>
                    <a:pt x="964044" y="309727"/>
                  </a:lnTo>
                  <a:lnTo>
                    <a:pt x="964044" y="249593"/>
                  </a:lnTo>
                  <a:close/>
                </a:path>
                <a:path w="965834" h="309879">
                  <a:moveTo>
                    <a:pt x="965288" y="0"/>
                  </a:moveTo>
                  <a:lnTo>
                    <a:pt x="725525" y="0"/>
                  </a:lnTo>
                  <a:lnTo>
                    <a:pt x="725525" y="61277"/>
                  </a:lnTo>
                  <a:lnTo>
                    <a:pt x="965288" y="61277"/>
                  </a:lnTo>
                  <a:lnTo>
                    <a:pt x="9652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64605" y="3145076"/>
              <a:ext cx="269875" cy="147320"/>
            </a:xfrm>
            <a:custGeom>
              <a:avLst/>
              <a:gdLst/>
              <a:ahLst/>
              <a:cxnLst/>
              <a:rect l="l" t="t" r="r" b="b"/>
              <a:pathLst>
                <a:path w="269875" h="147320">
                  <a:moveTo>
                    <a:pt x="269878" y="0"/>
                  </a:moveTo>
                  <a:lnTo>
                    <a:pt x="0" y="0"/>
                  </a:lnTo>
                  <a:lnTo>
                    <a:pt x="0" y="146772"/>
                  </a:lnTo>
                  <a:lnTo>
                    <a:pt x="269878" y="146772"/>
                  </a:lnTo>
                  <a:lnTo>
                    <a:pt x="26987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64605" y="3145076"/>
              <a:ext cx="269875" cy="147320"/>
            </a:xfrm>
            <a:custGeom>
              <a:avLst/>
              <a:gdLst/>
              <a:ahLst/>
              <a:cxnLst/>
              <a:rect l="l" t="t" r="r" b="b"/>
              <a:pathLst>
                <a:path w="269875" h="147320">
                  <a:moveTo>
                    <a:pt x="0" y="146772"/>
                  </a:moveTo>
                  <a:lnTo>
                    <a:pt x="269878" y="146772"/>
                  </a:lnTo>
                  <a:lnTo>
                    <a:pt x="269878" y="0"/>
                  </a:lnTo>
                  <a:lnTo>
                    <a:pt x="0" y="0"/>
                  </a:lnTo>
                  <a:lnTo>
                    <a:pt x="0" y="146772"/>
                  </a:lnTo>
                  <a:close/>
                </a:path>
              </a:pathLst>
            </a:custGeom>
            <a:ln w="47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150421" y="3145650"/>
            <a:ext cx="346710" cy="144780"/>
          </a:xfrm>
          <a:prstGeom prst="rect">
            <a:avLst/>
          </a:prstGeom>
          <a:solidFill>
            <a:srgbClr val="7E7E7E"/>
          </a:solidFill>
          <a:ln w="4760">
            <a:solidFill>
              <a:srgbClr val="00000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104139" marR="72390" indent="-25400">
              <a:lnSpc>
                <a:spcPct val="104800"/>
              </a:lnSpc>
              <a:spcBef>
                <a:spcPts val="100"/>
              </a:spcBef>
            </a:pPr>
            <a:r>
              <a:rPr dirty="0" sz="350" spc="20" b="1">
                <a:latin typeface="Times New Roman"/>
                <a:cs typeface="Times New Roman"/>
              </a:rPr>
              <a:t>Harvard  </a:t>
            </a:r>
            <a:r>
              <a:rPr dirty="0" sz="350" spc="25" b="1">
                <a:latin typeface="Times New Roman"/>
                <a:cs typeface="Times New Roman"/>
              </a:rPr>
              <a:t>pump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85994" y="3177166"/>
            <a:ext cx="234950" cy="81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0" spc="20" b="1">
                <a:latin typeface="Times New Roman"/>
                <a:cs typeface="Times New Roman"/>
              </a:rPr>
              <a:t>Reservoir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5232" y="3536686"/>
            <a:ext cx="137160" cy="81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0" spc="20" b="1">
                <a:latin typeface="Times New Roman"/>
                <a:cs typeface="Times New Roman"/>
              </a:rPr>
              <a:t>Scale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09455" y="3321744"/>
            <a:ext cx="201295" cy="81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0" spc="15" b="1">
                <a:latin typeface="Times New Roman"/>
                <a:cs typeface="Times New Roman"/>
              </a:rPr>
              <a:t>Scaffold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33728" y="3493406"/>
            <a:ext cx="337185" cy="812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350" spc="25" b="1">
                <a:latin typeface="Times New Roman"/>
                <a:cs typeface="Times New Roman"/>
              </a:rPr>
              <a:t>Water</a:t>
            </a:r>
            <a:r>
              <a:rPr dirty="0" sz="350" spc="-35" b="1">
                <a:latin typeface="Times New Roman"/>
                <a:cs typeface="Times New Roman"/>
              </a:rPr>
              <a:t> </a:t>
            </a:r>
            <a:r>
              <a:rPr dirty="0" sz="350" spc="20" b="1">
                <a:latin typeface="Times New Roman"/>
                <a:cs typeface="Times New Roman"/>
              </a:rPr>
              <a:t>leakage</a:t>
            </a:r>
            <a:endParaRPr sz="3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27405" y="3321743"/>
            <a:ext cx="336550" cy="81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0" spc="20" b="1">
                <a:latin typeface="Times New Roman"/>
                <a:cs typeface="Times New Roman"/>
              </a:rPr>
              <a:t>Flow</a:t>
            </a:r>
            <a:r>
              <a:rPr dirty="0" sz="350" spc="-15" b="1">
                <a:latin typeface="Times New Roman"/>
                <a:cs typeface="Times New Roman"/>
              </a:rPr>
              <a:t> </a:t>
            </a:r>
            <a:r>
              <a:rPr dirty="0" sz="350" spc="15" b="1">
                <a:latin typeface="Times New Roman"/>
                <a:cs typeface="Times New Roman"/>
              </a:rPr>
              <a:t>direction</a:t>
            </a:r>
            <a:endParaRPr sz="35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106406" y="3387529"/>
            <a:ext cx="693420" cy="340360"/>
            <a:chOff x="6106406" y="3387529"/>
            <a:chExt cx="693420" cy="340360"/>
          </a:xfrm>
        </p:grpSpPr>
        <p:sp>
          <p:nvSpPr>
            <p:cNvPr id="35" name="object 35"/>
            <p:cNvSpPr/>
            <p:nvPr/>
          </p:nvSpPr>
          <p:spPr>
            <a:xfrm>
              <a:off x="6496892" y="3390069"/>
              <a:ext cx="102870" cy="74295"/>
            </a:xfrm>
            <a:custGeom>
              <a:avLst/>
              <a:gdLst/>
              <a:ahLst/>
              <a:cxnLst/>
              <a:rect l="l" t="t" r="r" b="b"/>
              <a:pathLst>
                <a:path w="102870" h="74295">
                  <a:moveTo>
                    <a:pt x="102861" y="0"/>
                  </a:moveTo>
                  <a:lnTo>
                    <a:pt x="0" y="73913"/>
                  </a:lnTo>
                  <a:lnTo>
                    <a:pt x="1028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96892" y="3390069"/>
              <a:ext cx="102870" cy="74295"/>
            </a:xfrm>
            <a:custGeom>
              <a:avLst/>
              <a:gdLst/>
              <a:ahLst/>
              <a:cxnLst/>
              <a:rect l="l" t="t" r="r" b="b"/>
              <a:pathLst>
                <a:path w="102870" h="74295">
                  <a:moveTo>
                    <a:pt x="102861" y="0"/>
                  </a:moveTo>
                  <a:lnTo>
                    <a:pt x="0" y="73913"/>
                  </a:lnTo>
                </a:path>
              </a:pathLst>
            </a:custGeom>
            <a:ln w="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642439" y="3589981"/>
              <a:ext cx="154940" cy="22225"/>
            </a:xfrm>
            <a:custGeom>
              <a:avLst/>
              <a:gdLst/>
              <a:ahLst/>
              <a:cxnLst/>
              <a:rect l="l" t="t" r="r" b="b"/>
              <a:pathLst>
                <a:path w="154940" h="22225">
                  <a:moveTo>
                    <a:pt x="154439" y="0"/>
                  </a:moveTo>
                  <a:lnTo>
                    <a:pt x="0" y="21921"/>
                  </a:lnTo>
                  <a:lnTo>
                    <a:pt x="154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642439" y="3589981"/>
              <a:ext cx="154940" cy="22225"/>
            </a:xfrm>
            <a:custGeom>
              <a:avLst/>
              <a:gdLst/>
              <a:ahLst/>
              <a:cxnLst/>
              <a:rect l="l" t="t" r="r" b="b"/>
              <a:pathLst>
                <a:path w="154940" h="22225">
                  <a:moveTo>
                    <a:pt x="154439" y="0"/>
                  </a:moveTo>
                  <a:lnTo>
                    <a:pt x="0" y="21921"/>
                  </a:lnTo>
                </a:path>
              </a:pathLst>
            </a:custGeom>
            <a:ln w="4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12331" y="3588829"/>
              <a:ext cx="45720" cy="43180"/>
            </a:xfrm>
            <a:custGeom>
              <a:avLst/>
              <a:gdLst/>
              <a:ahLst/>
              <a:cxnLst/>
              <a:rect l="l" t="t" r="r" b="b"/>
              <a:pathLst>
                <a:path w="45720" h="43179">
                  <a:moveTo>
                    <a:pt x="38874" y="0"/>
                  </a:moveTo>
                  <a:lnTo>
                    <a:pt x="30346" y="7233"/>
                  </a:lnTo>
                  <a:lnTo>
                    <a:pt x="20390" y="14698"/>
                  </a:lnTo>
                  <a:lnTo>
                    <a:pt x="9956" y="21733"/>
                  </a:lnTo>
                  <a:lnTo>
                    <a:pt x="0" y="27672"/>
                  </a:lnTo>
                  <a:lnTo>
                    <a:pt x="11848" y="30020"/>
                  </a:lnTo>
                  <a:lnTo>
                    <a:pt x="24026" y="33463"/>
                  </a:lnTo>
                  <a:lnTo>
                    <a:pt x="35498" y="37769"/>
                  </a:lnTo>
                  <a:lnTo>
                    <a:pt x="45226" y="42703"/>
                  </a:lnTo>
                  <a:lnTo>
                    <a:pt x="33877" y="21925"/>
                  </a:lnTo>
                  <a:lnTo>
                    <a:pt x="38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184286" y="3388917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0" y="0"/>
                  </a:moveTo>
                  <a:lnTo>
                    <a:pt x="8753" y="21925"/>
                  </a:lnTo>
                  <a:lnTo>
                    <a:pt x="0" y="43851"/>
                  </a:lnTo>
                  <a:lnTo>
                    <a:pt x="8769" y="37840"/>
                  </a:lnTo>
                  <a:lnTo>
                    <a:pt x="19433" y="32027"/>
                  </a:lnTo>
                  <a:lnTo>
                    <a:pt x="31036" y="26645"/>
                  </a:lnTo>
                  <a:lnTo>
                    <a:pt x="42618" y="21925"/>
                  </a:lnTo>
                  <a:lnTo>
                    <a:pt x="31036" y="17854"/>
                  </a:lnTo>
                  <a:lnTo>
                    <a:pt x="19433" y="12687"/>
                  </a:lnTo>
                  <a:lnTo>
                    <a:pt x="8768" y="6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08946" y="3410843"/>
              <a:ext cx="88265" cy="0"/>
            </a:xfrm>
            <a:custGeom>
              <a:avLst/>
              <a:gdLst/>
              <a:ahLst/>
              <a:cxnLst/>
              <a:rect l="l" t="t" r="r" b="b"/>
              <a:pathLst>
                <a:path w="88264" h="0">
                  <a:moveTo>
                    <a:pt x="0" y="0"/>
                  </a:moveTo>
                  <a:lnTo>
                    <a:pt x="87844" y="0"/>
                  </a:lnTo>
                </a:path>
              </a:pathLst>
            </a:custGeom>
            <a:ln w="4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184286" y="3388917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0" y="0"/>
                  </a:moveTo>
                  <a:lnTo>
                    <a:pt x="8753" y="21925"/>
                  </a:lnTo>
                  <a:lnTo>
                    <a:pt x="0" y="43851"/>
                  </a:lnTo>
                  <a:lnTo>
                    <a:pt x="8769" y="37840"/>
                  </a:lnTo>
                  <a:lnTo>
                    <a:pt x="19433" y="32027"/>
                  </a:lnTo>
                  <a:lnTo>
                    <a:pt x="31036" y="26645"/>
                  </a:lnTo>
                  <a:lnTo>
                    <a:pt x="42618" y="21925"/>
                  </a:lnTo>
                  <a:lnTo>
                    <a:pt x="31036" y="17854"/>
                  </a:lnTo>
                  <a:lnTo>
                    <a:pt x="19433" y="12687"/>
                  </a:lnTo>
                  <a:lnTo>
                    <a:pt x="8768" y="6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2572" y="3503235"/>
              <a:ext cx="145585" cy="6587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370076" y="3576098"/>
              <a:ext cx="259079" cy="17780"/>
            </a:xfrm>
            <a:custGeom>
              <a:avLst/>
              <a:gdLst/>
              <a:ahLst/>
              <a:cxnLst/>
              <a:rect l="l" t="t" r="r" b="b"/>
              <a:pathLst>
                <a:path w="259079" h="17779">
                  <a:moveTo>
                    <a:pt x="0" y="0"/>
                  </a:moveTo>
                  <a:lnTo>
                    <a:pt x="60226" y="17326"/>
                  </a:lnTo>
                </a:path>
                <a:path w="259079" h="17779">
                  <a:moveTo>
                    <a:pt x="199526" y="17326"/>
                  </a:moveTo>
                  <a:lnTo>
                    <a:pt x="258643" y="0"/>
                  </a:lnTo>
                </a:path>
              </a:pathLst>
            </a:custGeom>
            <a:ln w="48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356215" y="3625786"/>
              <a:ext cx="286385" cy="99695"/>
            </a:xfrm>
            <a:custGeom>
              <a:avLst/>
              <a:gdLst/>
              <a:ahLst/>
              <a:cxnLst/>
              <a:rect l="l" t="t" r="r" b="b"/>
              <a:pathLst>
                <a:path w="286384" h="99695">
                  <a:moveTo>
                    <a:pt x="232273" y="0"/>
                  </a:moveTo>
                  <a:lnTo>
                    <a:pt x="53975" y="0"/>
                  </a:lnTo>
                  <a:lnTo>
                    <a:pt x="15695" y="14433"/>
                  </a:lnTo>
                  <a:lnTo>
                    <a:pt x="0" y="49691"/>
                  </a:lnTo>
                  <a:lnTo>
                    <a:pt x="4199" y="69129"/>
                  </a:lnTo>
                  <a:lnTo>
                    <a:pt x="15695" y="84913"/>
                  </a:lnTo>
                  <a:lnTo>
                    <a:pt x="32838" y="95509"/>
                  </a:lnTo>
                  <a:lnTo>
                    <a:pt x="53975" y="99382"/>
                  </a:lnTo>
                  <a:lnTo>
                    <a:pt x="232273" y="99382"/>
                  </a:lnTo>
                  <a:lnTo>
                    <a:pt x="253405" y="95509"/>
                  </a:lnTo>
                  <a:lnTo>
                    <a:pt x="270539" y="84913"/>
                  </a:lnTo>
                  <a:lnTo>
                    <a:pt x="282028" y="69129"/>
                  </a:lnTo>
                  <a:lnTo>
                    <a:pt x="286224" y="49692"/>
                  </a:lnTo>
                  <a:lnTo>
                    <a:pt x="282028" y="30213"/>
                  </a:lnTo>
                  <a:lnTo>
                    <a:pt x="270539" y="14433"/>
                  </a:lnTo>
                  <a:lnTo>
                    <a:pt x="253405" y="3859"/>
                  </a:lnTo>
                  <a:lnTo>
                    <a:pt x="23227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356215" y="3625786"/>
              <a:ext cx="286385" cy="99695"/>
            </a:xfrm>
            <a:custGeom>
              <a:avLst/>
              <a:gdLst/>
              <a:ahLst/>
              <a:cxnLst/>
              <a:rect l="l" t="t" r="r" b="b"/>
              <a:pathLst>
                <a:path w="286384" h="99695">
                  <a:moveTo>
                    <a:pt x="286224" y="49692"/>
                  </a:moveTo>
                  <a:lnTo>
                    <a:pt x="282028" y="69129"/>
                  </a:lnTo>
                  <a:lnTo>
                    <a:pt x="270539" y="84913"/>
                  </a:lnTo>
                  <a:lnTo>
                    <a:pt x="253405" y="95509"/>
                  </a:lnTo>
                  <a:lnTo>
                    <a:pt x="232273" y="99382"/>
                  </a:lnTo>
                  <a:lnTo>
                    <a:pt x="129195" y="99382"/>
                  </a:lnTo>
                  <a:lnTo>
                    <a:pt x="76262" y="99382"/>
                  </a:lnTo>
                  <a:lnTo>
                    <a:pt x="56761" y="99382"/>
                  </a:lnTo>
                  <a:lnTo>
                    <a:pt x="15695" y="84913"/>
                  </a:lnTo>
                  <a:lnTo>
                    <a:pt x="0" y="49691"/>
                  </a:lnTo>
                  <a:lnTo>
                    <a:pt x="4199" y="30213"/>
                  </a:lnTo>
                  <a:lnTo>
                    <a:pt x="15695" y="14433"/>
                  </a:lnTo>
                  <a:lnTo>
                    <a:pt x="32837" y="3859"/>
                  </a:lnTo>
                  <a:lnTo>
                    <a:pt x="53975" y="0"/>
                  </a:lnTo>
                  <a:lnTo>
                    <a:pt x="157054" y="0"/>
                  </a:lnTo>
                  <a:lnTo>
                    <a:pt x="209986" y="0"/>
                  </a:lnTo>
                  <a:lnTo>
                    <a:pt x="229487" y="0"/>
                  </a:lnTo>
                  <a:lnTo>
                    <a:pt x="232273" y="0"/>
                  </a:lnTo>
                  <a:lnTo>
                    <a:pt x="253405" y="3859"/>
                  </a:lnTo>
                  <a:lnTo>
                    <a:pt x="270539" y="14433"/>
                  </a:lnTo>
                  <a:lnTo>
                    <a:pt x="282028" y="30213"/>
                  </a:lnTo>
                  <a:lnTo>
                    <a:pt x="286224" y="49692"/>
                  </a:lnTo>
                  <a:close/>
                </a:path>
              </a:pathLst>
            </a:custGeom>
            <a:ln w="4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406439" y="3644264"/>
              <a:ext cx="186055" cy="40640"/>
            </a:xfrm>
            <a:custGeom>
              <a:avLst/>
              <a:gdLst/>
              <a:ahLst/>
              <a:cxnLst/>
              <a:rect l="l" t="t" r="r" b="b"/>
              <a:pathLst>
                <a:path w="186054" h="40639">
                  <a:moveTo>
                    <a:pt x="185789" y="0"/>
                  </a:moveTo>
                  <a:lnTo>
                    <a:pt x="0" y="0"/>
                  </a:lnTo>
                  <a:lnTo>
                    <a:pt x="0" y="40404"/>
                  </a:lnTo>
                  <a:lnTo>
                    <a:pt x="185789" y="40404"/>
                  </a:lnTo>
                  <a:lnTo>
                    <a:pt x="185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406439" y="3644264"/>
              <a:ext cx="186055" cy="40640"/>
            </a:xfrm>
            <a:custGeom>
              <a:avLst/>
              <a:gdLst/>
              <a:ahLst/>
              <a:cxnLst/>
              <a:rect l="l" t="t" r="r" b="b"/>
              <a:pathLst>
                <a:path w="186054" h="40639">
                  <a:moveTo>
                    <a:pt x="0" y="40404"/>
                  </a:moveTo>
                  <a:lnTo>
                    <a:pt x="185789" y="40404"/>
                  </a:lnTo>
                  <a:lnTo>
                    <a:pt x="185789" y="0"/>
                  </a:lnTo>
                  <a:lnTo>
                    <a:pt x="0" y="0"/>
                  </a:lnTo>
                  <a:lnTo>
                    <a:pt x="0" y="40404"/>
                  </a:lnTo>
                  <a:close/>
                </a:path>
              </a:pathLst>
            </a:custGeom>
            <a:ln w="4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6432698" y="3536686"/>
            <a:ext cx="145415" cy="1593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heavy" sz="350" spc="10" b="1"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50" spc="-35" b="1">
                <a:uFill>
                  <a:solidFill>
                    <a:srgbClr val="7E7E7E"/>
                  </a:solidFill>
                </a:uFill>
                <a:latin typeface="Times New Roman"/>
                <a:cs typeface="Times New Roman"/>
              </a:rPr>
              <a:t> </a:t>
            </a:r>
            <a:endParaRPr sz="35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260"/>
              </a:spcBef>
            </a:pPr>
            <a:r>
              <a:rPr dirty="0" sz="300" spc="5" b="1">
                <a:latin typeface="Times New Roman"/>
                <a:cs typeface="Times New Roman"/>
              </a:rPr>
              <a:t>88888</a:t>
            </a:r>
            <a:endParaRPr sz="3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83300" y="2820670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人工肾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51" name="object 5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53000" y="4085844"/>
            <a:ext cx="1964435" cy="431291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566917" y="3871341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智能假肢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749361" y="2467165"/>
            <a:ext cx="5837555" cy="3314065"/>
            <a:chOff x="1749361" y="2467165"/>
            <a:chExt cx="5837555" cy="3314065"/>
          </a:xfrm>
        </p:grpSpPr>
        <p:sp>
          <p:nvSpPr>
            <p:cNvPr id="54" name="object 54"/>
            <p:cNvSpPr/>
            <p:nvPr/>
          </p:nvSpPr>
          <p:spPr>
            <a:xfrm>
              <a:off x="7025639" y="2471927"/>
              <a:ext cx="556260" cy="1313815"/>
            </a:xfrm>
            <a:custGeom>
              <a:avLst/>
              <a:gdLst/>
              <a:ahLst/>
              <a:cxnLst/>
              <a:rect l="l" t="t" r="r" b="b"/>
              <a:pathLst>
                <a:path w="556259" h="1313814">
                  <a:moveTo>
                    <a:pt x="17399" y="328422"/>
                  </a:moveTo>
                  <a:lnTo>
                    <a:pt x="0" y="328422"/>
                  </a:lnTo>
                  <a:lnTo>
                    <a:pt x="0" y="985266"/>
                  </a:lnTo>
                  <a:lnTo>
                    <a:pt x="17399" y="985266"/>
                  </a:lnTo>
                  <a:lnTo>
                    <a:pt x="17399" y="328422"/>
                  </a:lnTo>
                  <a:close/>
                </a:path>
                <a:path w="556259" h="1313814">
                  <a:moveTo>
                    <a:pt x="69468" y="328422"/>
                  </a:moveTo>
                  <a:lnTo>
                    <a:pt x="34798" y="328422"/>
                  </a:lnTo>
                  <a:lnTo>
                    <a:pt x="34798" y="985266"/>
                  </a:lnTo>
                  <a:lnTo>
                    <a:pt x="69468" y="985266"/>
                  </a:lnTo>
                  <a:lnTo>
                    <a:pt x="69468" y="328422"/>
                  </a:lnTo>
                  <a:close/>
                </a:path>
                <a:path w="556259" h="1313814">
                  <a:moveTo>
                    <a:pt x="278129" y="0"/>
                  </a:moveTo>
                  <a:lnTo>
                    <a:pt x="278129" y="328422"/>
                  </a:lnTo>
                  <a:lnTo>
                    <a:pt x="86867" y="328422"/>
                  </a:lnTo>
                  <a:lnTo>
                    <a:pt x="86867" y="985266"/>
                  </a:lnTo>
                  <a:lnTo>
                    <a:pt x="278129" y="985266"/>
                  </a:lnTo>
                  <a:lnTo>
                    <a:pt x="278129" y="1313688"/>
                  </a:lnTo>
                  <a:lnTo>
                    <a:pt x="556259" y="656844"/>
                  </a:lnTo>
                  <a:lnTo>
                    <a:pt x="278129" y="0"/>
                  </a:lnTo>
                  <a:close/>
                </a:path>
              </a:pathLst>
            </a:custGeom>
            <a:solidFill>
              <a:srgbClr val="798E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025639" y="2471927"/>
              <a:ext cx="556260" cy="1313815"/>
            </a:xfrm>
            <a:custGeom>
              <a:avLst/>
              <a:gdLst/>
              <a:ahLst/>
              <a:cxnLst/>
              <a:rect l="l" t="t" r="r" b="b"/>
              <a:pathLst>
                <a:path w="556259" h="1313814">
                  <a:moveTo>
                    <a:pt x="0" y="328422"/>
                  </a:moveTo>
                  <a:lnTo>
                    <a:pt x="17399" y="328422"/>
                  </a:lnTo>
                  <a:lnTo>
                    <a:pt x="17399" y="985266"/>
                  </a:lnTo>
                  <a:lnTo>
                    <a:pt x="0" y="985266"/>
                  </a:lnTo>
                  <a:lnTo>
                    <a:pt x="0" y="328422"/>
                  </a:lnTo>
                  <a:close/>
                </a:path>
                <a:path w="556259" h="1313814">
                  <a:moveTo>
                    <a:pt x="34798" y="328422"/>
                  </a:moveTo>
                  <a:lnTo>
                    <a:pt x="69468" y="328422"/>
                  </a:lnTo>
                  <a:lnTo>
                    <a:pt x="69468" y="985266"/>
                  </a:lnTo>
                  <a:lnTo>
                    <a:pt x="34798" y="985266"/>
                  </a:lnTo>
                  <a:lnTo>
                    <a:pt x="34798" y="328422"/>
                  </a:lnTo>
                  <a:close/>
                </a:path>
                <a:path w="556259" h="1313814">
                  <a:moveTo>
                    <a:pt x="86867" y="328422"/>
                  </a:moveTo>
                  <a:lnTo>
                    <a:pt x="278129" y="328422"/>
                  </a:lnTo>
                  <a:lnTo>
                    <a:pt x="278129" y="0"/>
                  </a:lnTo>
                  <a:lnTo>
                    <a:pt x="556259" y="656844"/>
                  </a:lnTo>
                  <a:lnTo>
                    <a:pt x="278129" y="1313688"/>
                  </a:lnTo>
                  <a:lnTo>
                    <a:pt x="278129" y="985266"/>
                  </a:lnTo>
                  <a:lnTo>
                    <a:pt x="86867" y="985266"/>
                  </a:lnTo>
                  <a:lnTo>
                    <a:pt x="86867" y="32842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754123" y="4588763"/>
              <a:ext cx="2580640" cy="1187450"/>
            </a:xfrm>
            <a:custGeom>
              <a:avLst/>
              <a:gdLst/>
              <a:ahLst/>
              <a:cxnLst/>
              <a:rect l="l" t="t" r="r" b="b"/>
              <a:pathLst>
                <a:path w="2580640" h="1187450">
                  <a:moveTo>
                    <a:pt x="2382266" y="0"/>
                  </a:moveTo>
                  <a:lnTo>
                    <a:pt x="197865" y="0"/>
                  </a:lnTo>
                  <a:lnTo>
                    <a:pt x="152515" y="5228"/>
                  </a:lnTo>
                  <a:lnTo>
                    <a:pt x="110875" y="20121"/>
                  </a:lnTo>
                  <a:lnTo>
                    <a:pt x="74135" y="43487"/>
                  </a:lnTo>
                  <a:lnTo>
                    <a:pt x="43487" y="74135"/>
                  </a:lnTo>
                  <a:lnTo>
                    <a:pt x="20121" y="110875"/>
                  </a:lnTo>
                  <a:lnTo>
                    <a:pt x="5228" y="152515"/>
                  </a:lnTo>
                  <a:lnTo>
                    <a:pt x="0" y="197866"/>
                  </a:lnTo>
                  <a:lnTo>
                    <a:pt x="0" y="989330"/>
                  </a:lnTo>
                  <a:lnTo>
                    <a:pt x="5228" y="1034696"/>
                  </a:lnTo>
                  <a:lnTo>
                    <a:pt x="20121" y="1076343"/>
                  </a:lnTo>
                  <a:lnTo>
                    <a:pt x="43487" y="1113081"/>
                  </a:lnTo>
                  <a:lnTo>
                    <a:pt x="74135" y="1143724"/>
                  </a:lnTo>
                  <a:lnTo>
                    <a:pt x="110875" y="1167083"/>
                  </a:lnTo>
                  <a:lnTo>
                    <a:pt x="152515" y="1181969"/>
                  </a:lnTo>
                  <a:lnTo>
                    <a:pt x="197865" y="1187196"/>
                  </a:lnTo>
                  <a:lnTo>
                    <a:pt x="2382266" y="1187196"/>
                  </a:lnTo>
                  <a:lnTo>
                    <a:pt x="2427616" y="1181969"/>
                  </a:lnTo>
                  <a:lnTo>
                    <a:pt x="2469256" y="1167083"/>
                  </a:lnTo>
                  <a:lnTo>
                    <a:pt x="2505996" y="1143724"/>
                  </a:lnTo>
                  <a:lnTo>
                    <a:pt x="2536644" y="1113081"/>
                  </a:lnTo>
                  <a:lnTo>
                    <a:pt x="2560010" y="1076343"/>
                  </a:lnTo>
                  <a:lnTo>
                    <a:pt x="2574903" y="1034696"/>
                  </a:lnTo>
                  <a:lnTo>
                    <a:pt x="2580131" y="989330"/>
                  </a:lnTo>
                  <a:lnTo>
                    <a:pt x="2580131" y="197866"/>
                  </a:lnTo>
                  <a:lnTo>
                    <a:pt x="2574903" y="152515"/>
                  </a:lnTo>
                  <a:lnTo>
                    <a:pt x="2560010" y="110875"/>
                  </a:lnTo>
                  <a:lnTo>
                    <a:pt x="2536644" y="74135"/>
                  </a:lnTo>
                  <a:lnTo>
                    <a:pt x="2505996" y="43487"/>
                  </a:lnTo>
                  <a:lnTo>
                    <a:pt x="2469256" y="20121"/>
                  </a:lnTo>
                  <a:lnTo>
                    <a:pt x="2427616" y="5228"/>
                  </a:lnTo>
                  <a:lnTo>
                    <a:pt x="238226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754123" y="4588763"/>
              <a:ext cx="2580640" cy="1187450"/>
            </a:xfrm>
            <a:custGeom>
              <a:avLst/>
              <a:gdLst/>
              <a:ahLst/>
              <a:cxnLst/>
              <a:rect l="l" t="t" r="r" b="b"/>
              <a:pathLst>
                <a:path w="2580640" h="1187450">
                  <a:moveTo>
                    <a:pt x="0" y="197866"/>
                  </a:moveTo>
                  <a:lnTo>
                    <a:pt x="5228" y="152515"/>
                  </a:lnTo>
                  <a:lnTo>
                    <a:pt x="20121" y="110875"/>
                  </a:lnTo>
                  <a:lnTo>
                    <a:pt x="43487" y="74135"/>
                  </a:lnTo>
                  <a:lnTo>
                    <a:pt x="74135" y="43487"/>
                  </a:lnTo>
                  <a:lnTo>
                    <a:pt x="110875" y="20121"/>
                  </a:lnTo>
                  <a:lnTo>
                    <a:pt x="152515" y="5228"/>
                  </a:lnTo>
                  <a:lnTo>
                    <a:pt x="197865" y="0"/>
                  </a:lnTo>
                  <a:lnTo>
                    <a:pt x="2382266" y="0"/>
                  </a:lnTo>
                  <a:lnTo>
                    <a:pt x="2427616" y="5228"/>
                  </a:lnTo>
                  <a:lnTo>
                    <a:pt x="2469256" y="20121"/>
                  </a:lnTo>
                  <a:lnTo>
                    <a:pt x="2505996" y="43487"/>
                  </a:lnTo>
                  <a:lnTo>
                    <a:pt x="2536644" y="74135"/>
                  </a:lnTo>
                  <a:lnTo>
                    <a:pt x="2560010" y="110875"/>
                  </a:lnTo>
                  <a:lnTo>
                    <a:pt x="2574903" y="152515"/>
                  </a:lnTo>
                  <a:lnTo>
                    <a:pt x="2580131" y="197866"/>
                  </a:lnTo>
                  <a:lnTo>
                    <a:pt x="2580131" y="989330"/>
                  </a:lnTo>
                  <a:lnTo>
                    <a:pt x="2574903" y="1034696"/>
                  </a:lnTo>
                  <a:lnTo>
                    <a:pt x="2560010" y="1076343"/>
                  </a:lnTo>
                  <a:lnTo>
                    <a:pt x="2536644" y="1113081"/>
                  </a:lnTo>
                  <a:lnTo>
                    <a:pt x="2505996" y="1143724"/>
                  </a:lnTo>
                  <a:lnTo>
                    <a:pt x="2469256" y="1167083"/>
                  </a:lnTo>
                  <a:lnTo>
                    <a:pt x="2427616" y="1181969"/>
                  </a:lnTo>
                  <a:lnTo>
                    <a:pt x="2382266" y="1187196"/>
                  </a:lnTo>
                  <a:lnTo>
                    <a:pt x="197865" y="1187196"/>
                  </a:lnTo>
                  <a:lnTo>
                    <a:pt x="152515" y="1181969"/>
                  </a:lnTo>
                  <a:lnTo>
                    <a:pt x="110875" y="1167083"/>
                  </a:lnTo>
                  <a:lnTo>
                    <a:pt x="74135" y="1143724"/>
                  </a:lnTo>
                  <a:lnTo>
                    <a:pt x="43487" y="1113081"/>
                  </a:lnTo>
                  <a:lnTo>
                    <a:pt x="20121" y="1076343"/>
                  </a:lnTo>
                  <a:lnTo>
                    <a:pt x="5228" y="1034696"/>
                  </a:lnTo>
                  <a:lnTo>
                    <a:pt x="0" y="989330"/>
                  </a:lnTo>
                  <a:lnTo>
                    <a:pt x="0" y="1978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835657" y="3732508"/>
            <a:ext cx="2295525" cy="200152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 marR="1347470">
              <a:lnSpc>
                <a:spcPct val="100000"/>
              </a:lnSpc>
              <a:spcBef>
                <a:spcPts val="1175"/>
              </a:spcBef>
            </a:pPr>
            <a:r>
              <a:rPr dirty="0" sz="1800" b="1">
                <a:latin typeface="微软雅黑"/>
                <a:cs typeface="微软雅黑"/>
              </a:rPr>
              <a:t>人工</a:t>
            </a:r>
            <a:endParaRPr sz="1800">
              <a:latin typeface="微软雅黑"/>
              <a:cs typeface="微软雅黑"/>
            </a:endParaRPr>
          </a:p>
          <a:p>
            <a:pPr algn="ctr" marR="1347470">
              <a:lnSpc>
                <a:spcPct val="100000"/>
              </a:lnSpc>
              <a:spcBef>
                <a:spcPts val="1080"/>
              </a:spcBef>
            </a:pPr>
            <a:r>
              <a:rPr dirty="0" sz="1800" spc="-5" b="1">
                <a:latin typeface="微软雅黑"/>
                <a:cs typeface="微软雅黑"/>
              </a:rPr>
              <a:t>神经组织</a:t>
            </a:r>
            <a:endParaRPr sz="1800">
              <a:latin typeface="微软雅黑"/>
              <a:cs typeface="微软雅黑"/>
            </a:endParaRPr>
          </a:p>
          <a:p>
            <a:pPr algn="ctr" marL="123825">
              <a:lnSpc>
                <a:spcPct val="100000"/>
              </a:lnSpc>
              <a:spcBef>
                <a:spcPts val="869"/>
              </a:spcBef>
            </a:pP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仿生组织层面</a:t>
            </a:r>
            <a:endParaRPr sz="1800">
              <a:latin typeface="微软雅黑"/>
              <a:cs typeface="微软雅黑"/>
            </a:endParaRPr>
          </a:p>
          <a:p>
            <a:pPr algn="ctr" marL="136525" marR="5080">
              <a:lnSpc>
                <a:spcPct val="130000"/>
              </a:lnSpc>
              <a:spcBef>
                <a:spcPts val="434"/>
              </a:spcBef>
            </a:pPr>
            <a:r>
              <a:rPr dirty="0" sz="1800" spc="-10" b="1">
                <a:latin typeface="微软雅黑"/>
                <a:cs typeface="微软雅黑"/>
              </a:rPr>
              <a:t>(</a:t>
            </a:r>
            <a:r>
              <a:rPr dirty="0" sz="1800" b="1">
                <a:latin typeface="微软雅黑"/>
                <a:cs typeface="微软雅黑"/>
              </a:rPr>
              <a:t>医学、生命科学、材 料等)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551997" y="4584001"/>
            <a:ext cx="2591435" cy="1196975"/>
            <a:chOff x="4551997" y="4584001"/>
            <a:chExt cx="2591435" cy="1196975"/>
          </a:xfrm>
        </p:grpSpPr>
        <p:sp>
          <p:nvSpPr>
            <p:cNvPr id="60" name="object 60"/>
            <p:cNvSpPr/>
            <p:nvPr/>
          </p:nvSpPr>
          <p:spPr>
            <a:xfrm>
              <a:off x="4556759" y="4588764"/>
              <a:ext cx="2581910" cy="1187450"/>
            </a:xfrm>
            <a:custGeom>
              <a:avLst/>
              <a:gdLst/>
              <a:ahLst/>
              <a:cxnLst/>
              <a:rect l="l" t="t" r="r" b="b"/>
              <a:pathLst>
                <a:path w="2581909" h="1187450">
                  <a:moveTo>
                    <a:pt x="2383790" y="0"/>
                  </a:moveTo>
                  <a:lnTo>
                    <a:pt x="197865" y="0"/>
                  </a:lnTo>
                  <a:lnTo>
                    <a:pt x="152515" y="5228"/>
                  </a:lnTo>
                  <a:lnTo>
                    <a:pt x="110875" y="20121"/>
                  </a:lnTo>
                  <a:lnTo>
                    <a:pt x="74135" y="43487"/>
                  </a:lnTo>
                  <a:lnTo>
                    <a:pt x="43487" y="74135"/>
                  </a:lnTo>
                  <a:lnTo>
                    <a:pt x="20121" y="110875"/>
                  </a:lnTo>
                  <a:lnTo>
                    <a:pt x="5228" y="152515"/>
                  </a:lnTo>
                  <a:lnTo>
                    <a:pt x="0" y="197866"/>
                  </a:lnTo>
                  <a:lnTo>
                    <a:pt x="0" y="989330"/>
                  </a:lnTo>
                  <a:lnTo>
                    <a:pt x="5228" y="1034696"/>
                  </a:lnTo>
                  <a:lnTo>
                    <a:pt x="20121" y="1076343"/>
                  </a:lnTo>
                  <a:lnTo>
                    <a:pt x="43487" y="1113081"/>
                  </a:lnTo>
                  <a:lnTo>
                    <a:pt x="74135" y="1143724"/>
                  </a:lnTo>
                  <a:lnTo>
                    <a:pt x="110875" y="1167083"/>
                  </a:lnTo>
                  <a:lnTo>
                    <a:pt x="152515" y="1181969"/>
                  </a:lnTo>
                  <a:lnTo>
                    <a:pt x="197865" y="1187196"/>
                  </a:lnTo>
                  <a:lnTo>
                    <a:pt x="2383790" y="1187196"/>
                  </a:lnTo>
                  <a:lnTo>
                    <a:pt x="2429140" y="1181969"/>
                  </a:lnTo>
                  <a:lnTo>
                    <a:pt x="2470780" y="1167083"/>
                  </a:lnTo>
                  <a:lnTo>
                    <a:pt x="2507520" y="1143724"/>
                  </a:lnTo>
                  <a:lnTo>
                    <a:pt x="2538168" y="1113081"/>
                  </a:lnTo>
                  <a:lnTo>
                    <a:pt x="2561534" y="1076343"/>
                  </a:lnTo>
                  <a:lnTo>
                    <a:pt x="2576427" y="1034696"/>
                  </a:lnTo>
                  <a:lnTo>
                    <a:pt x="2581656" y="989330"/>
                  </a:lnTo>
                  <a:lnTo>
                    <a:pt x="2581656" y="197866"/>
                  </a:lnTo>
                  <a:lnTo>
                    <a:pt x="2576427" y="152515"/>
                  </a:lnTo>
                  <a:lnTo>
                    <a:pt x="2561534" y="110875"/>
                  </a:lnTo>
                  <a:lnTo>
                    <a:pt x="2538168" y="74135"/>
                  </a:lnTo>
                  <a:lnTo>
                    <a:pt x="2507520" y="43487"/>
                  </a:lnTo>
                  <a:lnTo>
                    <a:pt x="2470780" y="20121"/>
                  </a:lnTo>
                  <a:lnTo>
                    <a:pt x="2429140" y="5228"/>
                  </a:lnTo>
                  <a:lnTo>
                    <a:pt x="238379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556759" y="4588764"/>
              <a:ext cx="2581910" cy="1187450"/>
            </a:xfrm>
            <a:custGeom>
              <a:avLst/>
              <a:gdLst/>
              <a:ahLst/>
              <a:cxnLst/>
              <a:rect l="l" t="t" r="r" b="b"/>
              <a:pathLst>
                <a:path w="2581909" h="1187450">
                  <a:moveTo>
                    <a:pt x="0" y="197866"/>
                  </a:moveTo>
                  <a:lnTo>
                    <a:pt x="5228" y="152515"/>
                  </a:lnTo>
                  <a:lnTo>
                    <a:pt x="20121" y="110875"/>
                  </a:lnTo>
                  <a:lnTo>
                    <a:pt x="43487" y="74135"/>
                  </a:lnTo>
                  <a:lnTo>
                    <a:pt x="74135" y="43487"/>
                  </a:lnTo>
                  <a:lnTo>
                    <a:pt x="110875" y="20121"/>
                  </a:lnTo>
                  <a:lnTo>
                    <a:pt x="152515" y="5228"/>
                  </a:lnTo>
                  <a:lnTo>
                    <a:pt x="197865" y="0"/>
                  </a:lnTo>
                  <a:lnTo>
                    <a:pt x="2383790" y="0"/>
                  </a:lnTo>
                  <a:lnTo>
                    <a:pt x="2429140" y="5228"/>
                  </a:lnTo>
                  <a:lnTo>
                    <a:pt x="2470780" y="20121"/>
                  </a:lnTo>
                  <a:lnTo>
                    <a:pt x="2507520" y="43487"/>
                  </a:lnTo>
                  <a:lnTo>
                    <a:pt x="2538168" y="74135"/>
                  </a:lnTo>
                  <a:lnTo>
                    <a:pt x="2561534" y="110875"/>
                  </a:lnTo>
                  <a:lnTo>
                    <a:pt x="2576427" y="152515"/>
                  </a:lnTo>
                  <a:lnTo>
                    <a:pt x="2581656" y="197866"/>
                  </a:lnTo>
                  <a:lnTo>
                    <a:pt x="2581656" y="989330"/>
                  </a:lnTo>
                  <a:lnTo>
                    <a:pt x="2576427" y="1034696"/>
                  </a:lnTo>
                  <a:lnTo>
                    <a:pt x="2561534" y="1076343"/>
                  </a:lnTo>
                  <a:lnTo>
                    <a:pt x="2538168" y="1113081"/>
                  </a:lnTo>
                  <a:lnTo>
                    <a:pt x="2507520" y="1143724"/>
                  </a:lnTo>
                  <a:lnTo>
                    <a:pt x="2470780" y="1167083"/>
                  </a:lnTo>
                  <a:lnTo>
                    <a:pt x="2429140" y="1181969"/>
                  </a:lnTo>
                  <a:lnTo>
                    <a:pt x="2383790" y="1187196"/>
                  </a:lnTo>
                  <a:lnTo>
                    <a:pt x="197865" y="1187196"/>
                  </a:lnTo>
                  <a:lnTo>
                    <a:pt x="152515" y="1181969"/>
                  </a:lnTo>
                  <a:lnTo>
                    <a:pt x="110875" y="1167083"/>
                  </a:lnTo>
                  <a:lnTo>
                    <a:pt x="74135" y="1143724"/>
                  </a:lnTo>
                  <a:lnTo>
                    <a:pt x="43487" y="1113081"/>
                  </a:lnTo>
                  <a:lnTo>
                    <a:pt x="20121" y="1076343"/>
                  </a:lnTo>
                  <a:lnTo>
                    <a:pt x="5228" y="1034696"/>
                  </a:lnTo>
                  <a:lnTo>
                    <a:pt x="0" y="989330"/>
                  </a:lnTo>
                  <a:lnTo>
                    <a:pt x="0" y="19786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4692522" y="4527377"/>
            <a:ext cx="2311400" cy="120650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功能单元层面</a:t>
            </a:r>
            <a:endParaRPr sz="1800">
              <a:latin typeface="微软雅黑"/>
              <a:cs typeface="微软雅黑"/>
            </a:endParaRPr>
          </a:p>
          <a:p>
            <a:pPr algn="ctr" marL="12700" marR="5080">
              <a:lnSpc>
                <a:spcPct val="130000"/>
              </a:lnSpc>
              <a:spcBef>
                <a:spcPts val="434"/>
              </a:spcBef>
            </a:pPr>
            <a:r>
              <a:rPr dirty="0" sz="1800" b="1">
                <a:latin typeface="微软雅黑"/>
                <a:cs typeface="微软雅黑"/>
              </a:rPr>
              <a:t>（机械、信息、材料、 医学等）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371397" y="4584001"/>
            <a:ext cx="2585085" cy="1178560"/>
            <a:chOff x="7371397" y="4584001"/>
            <a:chExt cx="2585085" cy="1178560"/>
          </a:xfrm>
        </p:grpSpPr>
        <p:sp>
          <p:nvSpPr>
            <p:cNvPr id="64" name="object 64"/>
            <p:cNvSpPr/>
            <p:nvPr/>
          </p:nvSpPr>
          <p:spPr>
            <a:xfrm>
              <a:off x="7376159" y="4588764"/>
              <a:ext cx="2575560" cy="1169035"/>
            </a:xfrm>
            <a:custGeom>
              <a:avLst/>
              <a:gdLst/>
              <a:ahLst/>
              <a:cxnLst/>
              <a:rect l="l" t="t" r="r" b="b"/>
              <a:pathLst>
                <a:path w="2575559" h="1169035">
                  <a:moveTo>
                    <a:pt x="2380742" y="0"/>
                  </a:moveTo>
                  <a:lnTo>
                    <a:pt x="194818" y="0"/>
                  </a:lnTo>
                  <a:lnTo>
                    <a:pt x="150156" y="5146"/>
                  </a:lnTo>
                  <a:lnTo>
                    <a:pt x="109153" y="19806"/>
                  </a:lnTo>
                  <a:lnTo>
                    <a:pt x="72980" y="42807"/>
                  </a:lnTo>
                  <a:lnTo>
                    <a:pt x="42807" y="72980"/>
                  </a:lnTo>
                  <a:lnTo>
                    <a:pt x="19806" y="109153"/>
                  </a:lnTo>
                  <a:lnTo>
                    <a:pt x="5146" y="150156"/>
                  </a:lnTo>
                  <a:lnTo>
                    <a:pt x="0" y="194818"/>
                  </a:lnTo>
                  <a:lnTo>
                    <a:pt x="0" y="974090"/>
                  </a:lnTo>
                  <a:lnTo>
                    <a:pt x="5146" y="1018759"/>
                  </a:lnTo>
                  <a:lnTo>
                    <a:pt x="19806" y="1059765"/>
                  </a:lnTo>
                  <a:lnTo>
                    <a:pt x="42807" y="1095938"/>
                  </a:lnTo>
                  <a:lnTo>
                    <a:pt x="72980" y="1126108"/>
                  </a:lnTo>
                  <a:lnTo>
                    <a:pt x="109153" y="1149106"/>
                  </a:lnTo>
                  <a:lnTo>
                    <a:pt x="150156" y="1163762"/>
                  </a:lnTo>
                  <a:lnTo>
                    <a:pt x="194818" y="1168908"/>
                  </a:lnTo>
                  <a:lnTo>
                    <a:pt x="2380742" y="1168908"/>
                  </a:lnTo>
                  <a:lnTo>
                    <a:pt x="2425403" y="1163762"/>
                  </a:lnTo>
                  <a:lnTo>
                    <a:pt x="2466406" y="1149106"/>
                  </a:lnTo>
                  <a:lnTo>
                    <a:pt x="2502579" y="1126108"/>
                  </a:lnTo>
                  <a:lnTo>
                    <a:pt x="2532752" y="1095938"/>
                  </a:lnTo>
                  <a:lnTo>
                    <a:pt x="2555753" y="1059765"/>
                  </a:lnTo>
                  <a:lnTo>
                    <a:pt x="2570413" y="1018759"/>
                  </a:lnTo>
                  <a:lnTo>
                    <a:pt x="2575560" y="974090"/>
                  </a:lnTo>
                  <a:lnTo>
                    <a:pt x="2575560" y="194818"/>
                  </a:lnTo>
                  <a:lnTo>
                    <a:pt x="2570413" y="150156"/>
                  </a:lnTo>
                  <a:lnTo>
                    <a:pt x="2555753" y="109153"/>
                  </a:lnTo>
                  <a:lnTo>
                    <a:pt x="2532752" y="72980"/>
                  </a:lnTo>
                  <a:lnTo>
                    <a:pt x="2502579" y="42807"/>
                  </a:lnTo>
                  <a:lnTo>
                    <a:pt x="2466406" y="19806"/>
                  </a:lnTo>
                  <a:lnTo>
                    <a:pt x="2425403" y="5146"/>
                  </a:lnTo>
                  <a:lnTo>
                    <a:pt x="238074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376159" y="4588764"/>
              <a:ext cx="2575560" cy="1169035"/>
            </a:xfrm>
            <a:custGeom>
              <a:avLst/>
              <a:gdLst/>
              <a:ahLst/>
              <a:cxnLst/>
              <a:rect l="l" t="t" r="r" b="b"/>
              <a:pathLst>
                <a:path w="2575559" h="1169035">
                  <a:moveTo>
                    <a:pt x="0" y="194818"/>
                  </a:moveTo>
                  <a:lnTo>
                    <a:pt x="5146" y="150156"/>
                  </a:lnTo>
                  <a:lnTo>
                    <a:pt x="19806" y="109153"/>
                  </a:lnTo>
                  <a:lnTo>
                    <a:pt x="42807" y="72980"/>
                  </a:lnTo>
                  <a:lnTo>
                    <a:pt x="72980" y="42807"/>
                  </a:lnTo>
                  <a:lnTo>
                    <a:pt x="109153" y="19806"/>
                  </a:lnTo>
                  <a:lnTo>
                    <a:pt x="150156" y="5146"/>
                  </a:lnTo>
                  <a:lnTo>
                    <a:pt x="194818" y="0"/>
                  </a:lnTo>
                  <a:lnTo>
                    <a:pt x="2380742" y="0"/>
                  </a:lnTo>
                  <a:lnTo>
                    <a:pt x="2425403" y="5146"/>
                  </a:lnTo>
                  <a:lnTo>
                    <a:pt x="2466406" y="19806"/>
                  </a:lnTo>
                  <a:lnTo>
                    <a:pt x="2502579" y="42807"/>
                  </a:lnTo>
                  <a:lnTo>
                    <a:pt x="2532752" y="72980"/>
                  </a:lnTo>
                  <a:lnTo>
                    <a:pt x="2555753" y="109153"/>
                  </a:lnTo>
                  <a:lnTo>
                    <a:pt x="2570413" y="150156"/>
                  </a:lnTo>
                  <a:lnTo>
                    <a:pt x="2575560" y="194818"/>
                  </a:lnTo>
                  <a:lnTo>
                    <a:pt x="2575560" y="974090"/>
                  </a:lnTo>
                  <a:lnTo>
                    <a:pt x="2570413" y="1018759"/>
                  </a:lnTo>
                  <a:lnTo>
                    <a:pt x="2555753" y="1059765"/>
                  </a:lnTo>
                  <a:lnTo>
                    <a:pt x="2532752" y="1095938"/>
                  </a:lnTo>
                  <a:lnTo>
                    <a:pt x="2502579" y="1126108"/>
                  </a:lnTo>
                  <a:lnTo>
                    <a:pt x="2466406" y="1149106"/>
                  </a:lnTo>
                  <a:lnTo>
                    <a:pt x="2425403" y="1163762"/>
                  </a:lnTo>
                  <a:lnTo>
                    <a:pt x="2380742" y="1168908"/>
                  </a:lnTo>
                  <a:lnTo>
                    <a:pt x="194818" y="1168908"/>
                  </a:lnTo>
                  <a:lnTo>
                    <a:pt x="150156" y="1163762"/>
                  </a:lnTo>
                  <a:lnTo>
                    <a:pt x="109153" y="1149106"/>
                  </a:lnTo>
                  <a:lnTo>
                    <a:pt x="72980" y="1126108"/>
                  </a:lnTo>
                  <a:lnTo>
                    <a:pt x="42807" y="1095938"/>
                  </a:lnTo>
                  <a:lnTo>
                    <a:pt x="19806" y="1059765"/>
                  </a:lnTo>
                  <a:lnTo>
                    <a:pt x="5146" y="1018759"/>
                  </a:lnTo>
                  <a:lnTo>
                    <a:pt x="0" y="974090"/>
                  </a:lnTo>
                  <a:lnTo>
                    <a:pt x="0" y="1948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7508875" y="4519274"/>
            <a:ext cx="2314575" cy="1205230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175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系统层面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dirty="0" sz="1800" b="1">
                <a:latin typeface="微软雅黑"/>
                <a:cs typeface="微软雅黑"/>
              </a:rPr>
              <a:t>（神经科学、脑科学、</a:t>
            </a:r>
            <a:endParaRPr sz="1800">
              <a:latin typeface="微软雅黑"/>
              <a:cs typeface="微软雅黑"/>
            </a:endParaRPr>
          </a:p>
          <a:p>
            <a:pPr algn="ctr" marR="3810">
              <a:lnSpc>
                <a:spcPct val="100000"/>
              </a:lnSpc>
              <a:spcBef>
                <a:spcPts val="650"/>
              </a:spcBef>
            </a:pPr>
            <a:r>
              <a:rPr dirty="0" sz="1800" b="1">
                <a:latin typeface="微软雅黑"/>
                <a:cs typeface="微软雅黑"/>
              </a:rPr>
              <a:t>控制等）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755648" y="1853183"/>
            <a:ext cx="8578850" cy="4547870"/>
            <a:chOff x="1755648" y="1853183"/>
            <a:chExt cx="8578850" cy="4547870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0220" y="5820155"/>
              <a:ext cx="8569452" cy="57607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760220" y="5820155"/>
              <a:ext cx="8569960" cy="576580"/>
            </a:xfrm>
            <a:custGeom>
              <a:avLst/>
              <a:gdLst/>
              <a:ahLst/>
              <a:cxnLst/>
              <a:rect l="l" t="t" r="r" b="b"/>
              <a:pathLst>
                <a:path w="8569960" h="576579">
                  <a:moveTo>
                    <a:pt x="0" y="144018"/>
                  </a:moveTo>
                  <a:lnTo>
                    <a:pt x="7643240" y="144018"/>
                  </a:lnTo>
                  <a:lnTo>
                    <a:pt x="7643240" y="0"/>
                  </a:lnTo>
                  <a:lnTo>
                    <a:pt x="8569452" y="288036"/>
                  </a:lnTo>
                  <a:lnTo>
                    <a:pt x="7643240" y="576072"/>
                  </a:lnTo>
                  <a:lnTo>
                    <a:pt x="7643240" y="432054"/>
                  </a:lnTo>
                  <a:lnTo>
                    <a:pt x="0" y="432054"/>
                  </a:lnTo>
                  <a:lnTo>
                    <a:pt x="0" y="14401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8995" y="1853183"/>
              <a:ext cx="1671827" cy="2589276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72" name="object 72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5066791" y="132969"/>
            <a:ext cx="205993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生物电子人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2396"/>
            <a:ext cx="12192000" cy="3363595"/>
            <a:chOff x="0" y="882396"/>
            <a:chExt cx="12192000" cy="3363595"/>
          </a:xfrm>
        </p:grpSpPr>
        <p:sp>
          <p:nvSpPr>
            <p:cNvPr id="3" name="object 3"/>
            <p:cNvSpPr/>
            <p:nvPr/>
          </p:nvSpPr>
          <p:spPr>
            <a:xfrm>
              <a:off x="0" y="882396"/>
              <a:ext cx="12192000" cy="2802890"/>
            </a:xfrm>
            <a:custGeom>
              <a:avLst/>
              <a:gdLst/>
              <a:ahLst/>
              <a:cxnLst/>
              <a:rect l="l" t="t" r="r" b="b"/>
              <a:pathLst>
                <a:path w="12192000" h="2802890">
                  <a:moveTo>
                    <a:pt x="12192000" y="0"/>
                  </a:moveTo>
                  <a:lnTo>
                    <a:pt x="0" y="0"/>
                  </a:lnTo>
                  <a:lnTo>
                    <a:pt x="0" y="2802635"/>
                  </a:lnTo>
                  <a:lnTo>
                    <a:pt x="12192000" y="280263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632" y="3064751"/>
              <a:ext cx="1312164" cy="1181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15355" y="3140963"/>
              <a:ext cx="1161415" cy="1033780"/>
            </a:xfrm>
            <a:custGeom>
              <a:avLst/>
              <a:gdLst/>
              <a:ahLst/>
              <a:cxnLst/>
              <a:rect l="l" t="t" r="r" b="b"/>
              <a:pathLst>
                <a:path w="1161415" h="1033779">
                  <a:moveTo>
                    <a:pt x="820166" y="0"/>
                  </a:moveTo>
                  <a:lnTo>
                    <a:pt x="341122" y="0"/>
                  </a:lnTo>
                  <a:lnTo>
                    <a:pt x="315259" y="4161"/>
                  </a:lnTo>
                  <a:lnTo>
                    <a:pt x="266344" y="32200"/>
                  </a:lnTo>
                  <a:lnTo>
                    <a:pt x="12065" y="464058"/>
                  </a:lnTo>
                  <a:lnTo>
                    <a:pt x="760" y="502402"/>
                  </a:lnTo>
                  <a:lnTo>
                    <a:pt x="0" y="516636"/>
                  </a:lnTo>
                  <a:lnTo>
                    <a:pt x="760" y="530869"/>
                  </a:lnTo>
                  <a:lnTo>
                    <a:pt x="12065" y="569213"/>
                  </a:lnTo>
                  <a:lnTo>
                    <a:pt x="249555" y="980694"/>
                  </a:lnTo>
                  <a:lnTo>
                    <a:pt x="289290" y="1017793"/>
                  </a:lnTo>
                  <a:lnTo>
                    <a:pt x="341122" y="1033272"/>
                  </a:lnTo>
                  <a:lnTo>
                    <a:pt x="820166" y="1033272"/>
                  </a:lnTo>
                  <a:lnTo>
                    <a:pt x="871997" y="1017793"/>
                  </a:lnTo>
                  <a:lnTo>
                    <a:pt x="911733" y="980694"/>
                  </a:lnTo>
                  <a:lnTo>
                    <a:pt x="1149223" y="569213"/>
                  </a:lnTo>
                  <a:lnTo>
                    <a:pt x="1160527" y="530869"/>
                  </a:lnTo>
                  <a:lnTo>
                    <a:pt x="1161288" y="516636"/>
                  </a:lnTo>
                  <a:lnTo>
                    <a:pt x="1160527" y="502402"/>
                  </a:lnTo>
                  <a:lnTo>
                    <a:pt x="1149223" y="464058"/>
                  </a:lnTo>
                  <a:lnTo>
                    <a:pt x="911733" y="52577"/>
                  </a:lnTo>
                  <a:lnTo>
                    <a:pt x="871997" y="15478"/>
                  </a:lnTo>
                  <a:lnTo>
                    <a:pt x="820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93079" y="3209544"/>
              <a:ext cx="1005840" cy="896619"/>
            </a:xfrm>
            <a:custGeom>
              <a:avLst/>
              <a:gdLst/>
              <a:ahLst/>
              <a:cxnLst/>
              <a:rect l="l" t="t" r="r" b="b"/>
              <a:pathLst>
                <a:path w="1005840" h="896620">
                  <a:moveTo>
                    <a:pt x="710311" y="0"/>
                  </a:moveTo>
                  <a:lnTo>
                    <a:pt x="295529" y="0"/>
                  </a:lnTo>
                  <a:lnTo>
                    <a:pt x="273089" y="3605"/>
                  </a:lnTo>
                  <a:lnTo>
                    <a:pt x="230735" y="27914"/>
                  </a:lnTo>
                  <a:lnTo>
                    <a:pt x="10414" y="402462"/>
                  </a:lnTo>
                  <a:lnTo>
                    <a:pt x="0" y="448055"/>
                  </a:lnTo>
                  <a:lnTo>
                    <a:pt x="644" y="460394"/>
                  </a:lnTo>
                  <a:lnTo>
                    <a:pt x="216154" y="850518"/>
                  </a:lnTo>
                  <a:lnTo>
                    <a:pt x="250602" y="882697"/>
                  </a:lnTo>
                  <a:lnTo>
                    <a:pt x="295529" y="896111"/>
                  </a:lnTo>
                  <a:lnTo>
                    <a:pt x="710311" y="896111"/>
                  </a:lnTo>
                  <a:lnTo>
                    <a:pt x="755237" y="882697"/>
                  </a:lnTo>
                  <a:lnTo>
                    <a:pt x="789686" y="850518"/>
                  </a:lnTo>
                  <a:lnTo>
                    <a:pt x="995426" y="493648"/>
                  </a:lnTo>
                  <a:lnTo>
                    <a:pt x="1005840" y="448055"/>
                  </a:lnTo>
                  <a:lnTo>
                    <a:pt x="1005195" y="435717"/>
                  </a:lnTo>
                  <a:lnTo>
                    <a:pt x="789686" y="45592"/>
                  </a:lnTo>
                  <a:lnTo>
                    <a:pt x="755237" y="13414"/>
                  </a:lnTo>
                  <a:lnTo>
                    <a:pt x="710311" y="0"/>
                  </a:lnTo>
                  <a:close/>
                </a:path>
              </a:pathLst>
            </a:custGeom>
            <a:solidFill>
              <a:srgbClr val="CF7A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628894" y="3507181"/>
            <a:ext cx="9404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FFFFFF"/>
                </a:solidFill>
                <a:latin typeface="微软雅黑"/>
                <a:cs typeface="微软雅黑"/>
              </a:rPr>
              <a:t>Part.03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8192" y="4832426"/>
            <a:ext cx="59969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455" b="1">
                <a:solidFill>
                  <a:srgbClr val="800000"/>
                </a:solidFill>
                <a:latin typeface="微软雅黑"/>
                <a:cs typeface="微软雅黑"/>
              </a:rPr>
              <a:t>三、西安</a:t>
            </a:r>
            <a:r>
              <a:rPr dirty="0" sz="3200" spc="440" b="1">
                <a:solidFill>
                  <a:srgbClr val="800000"/>
                </a:solidFill>
                <a:latin typeface="微软雅黑"/>
                <a:cs typeface="微软雅黑"/>
              </a:rPr>
              <a:t>交通大学</a:t>
            </a:r>
            <a:r>
              <a:rPr dirty="0" sz="3200" spc="455" b="1">
                <a:solidFill>
                  <a:srgbClr val="800000"/>
                </a:solidFill>
                <a:latin typeface="微软雅黑"/>
                <a:cs typeface="微软雅黑"/>
              </a:rPr>
              <a:t>机</a:t>
            </a:r>
            <a:r>
              <a:rPr dirty="0" sz="3200" spc="440" b="1">
                <a:solidFill>
                  <a:srgbClr val="800000"/>
                </a:solidFill>
                <a:latin typeface="微软雅黑"/>
                <a:cs typeface="微软雅黑"/>
              </a:rPr>
              <a:t>器人研</a:t>
            </a:r>
            <a:r>
              <a:rPr dirty="0" sz="3200" spc="5" b="1">
                <a:solidFill>
                  <a:srgbClr val="800000"/>
                </a:solidFill>
                <a:latin typeface="微软雅黑"/>
                <a:cs typeface="微软雅黑"/>
              </a:rPr>
              <a:t>究</a:t>
            </a:r>
            <a:endParaRPr sz="32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803" y="1545336"/>
            <a:ext cx="4015740" cy="10805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5667" y="132969"/>
            <a:ext cx="32810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脑机接口技术研究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7" y="2883407"/>
            <a:ext cx="6824471" cy="33421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9908" y="1106148"/>
            <a:ext cx="1114996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50100"/>
              </a:lnSpc>
              <a:spcBef>
                <a:spcPts val="100"/>
              </a:spcBef>
            </a:pPr>
            <a:r>
              <a:rPr dirty="0" sz="2800" spc="-5" b="1">
                <a:latin typeface="微软雅黑"/>
                <a:cs typeface="微软雅黑"/>
              </a:rPr>
              <a:t>提出了相应的头皮脑电信号噪声去</a:t>
            </a:r>
            <a:r>
              <a:rPr dirty="0" sz="2800" b="1">
                <a:latin typeface="微软雅黑"/>
                <a:cs typeface="微软雅黑"/>
              </a:rPr>
              <a:t>除</a:t>
            </a:r>
            <a:r>
              <a:rPr dirty="0" sz="2800" spc="-5" b="1">
                <a:latin typeface="微软雅黑"/>
                <a:cs typeface="微软雅黑"/>
              </a:rPr>
              <a:t>、微</a:t>
            </a:r>
            <a:r>
              <a:rPr dirty="0" sz="2800" b="1">
                <a:latin typeface="微软雅黑"/>
                <a:cs typeface="微软雅黑"/>
              </a:rPr>
              <a:t>弱</a:t>
            </a:r>
            <a:r>
              <a:rPr dirty="0" sz="2800" spc="-5" b="1">
                <a:latin typeface="微软雅黑"/>
                <a:cs typeface="微软雅黑"/>
              </a:rPr>
              <a:t>癫痫</a:t>
            </a:r>
            <a:r>
              <a:rPr dirty="0" sz="2800" b="1">
                <a:latin typeface="微软雅黑"/>
                <a:cs typeface="微软雅黑"/>
              </a:rPr>
              <a:t>波</a:t>
            </a:r>
            <a:r>
              <a:rPr dirty="0" sz="2800" spc="-5" b="1">
                <a:latin typeface="微软雅黑"/>
                <a:cs typeface="微软雅黑"/>
              </a:rPr>
              <a:t>检测</a:t>
            </a:r>
            <a:r>
              <a:rPr dirty="0" sz="2800" b="1">
                <a:latin typeface="微软雅黑"/>
                <a:cs typeface="微软雅黑"/>
              </a:rPr>
              <a:t>以</a:t>
            </a:r>
            <a:r>
              <a:rPr dirty="0" sz="2800" spc="-5" b="1">
                <a:latin typeface="微软雅黑"/>
                <a:cs typeface="微软雅黑"/>
              </a:rPr>
              <a:t>及癫</a:t>
            </a:r>
            <a:r>
              <a:rPr dirty="0" sz="2800" b="1">
                <a:latin typeface="微软雅黑"/>
                <a:cs typeface="微软雅黑"/>
              </a:rPr>
              <a:t>痫</a:t>
            </a:r>
            <a:r>
              <a:rPr dirty="0" sz="2800" spc="-5" b="1">
                <a:latin typeface="微软雅黑"/>
                <a:cs typeface="微软雅黑"/>
              </a:rPr>
              <a:t>发作 先兆捕捉方法；并构建运动想象控</a:t>
            </a:r>
            <a:r>
              <a:rPr dirty="0" sz="2800" b="1">
                <a:latin typeface="微软雅黑"/>
                <a:cs typeface="微软雅黑"/>
              </a:rPr>
              <a:t>制</a:t>
            </a:r>
            <a:r>
              <a:rPr dirty="0" sz="2800" spc="-5" b="1">
                <a:latin typeface="微软雅黑"/>
                <a:cs typeface="微软雅黑"/>
              </a:rPr>
              <a:t>小球</a:t>
            </a:r>
            <a:r>
              <a:rPr dirty="0" sz="2800" b="1">
                <a:latin typeface="微软雅黑"/>
                <a:cs typeface="微软雅黑"/>
              </a:rPr>
              <a:t>运</a:t>
            </a:r>
            <a:r>
              <a:rPr dirty="0" sz="2800" spc="-5" b="1">
                <a:latin typeface="微软雅黑"/>
                <a:cs typeface="微软雅黑"/>
              </a:rPr>
              <a:t>动的</a:t>
            </a:r>
            <a:r>
              <a:rPr dirty="0" sz="2800" b="1">
                <a:latin typeface="微软雅黑"/>
                <a:cs typeface="微软雅黑"/>
              </a:rPr>
              <a:t>脑</a:t>
            </a:r>
            <a:r>
              <a:rPr dirty="0" sz="2800" spc="-5" b="1">
                <a:latin typeface="微软雅黑"/>
                <a:cs typeface="微软雅黑"/>
              </a:rPr>
              <a:t>机接</a:t>
            </a:r>
            <a:r>
              <a:rPr dirty="0" sz="2800" b="1">
                <a:latin typeface="微软雅黑"/>
                <a:cs typeface="微软雅黑"/>
              </a:rPr>
              <a:t>口</a:t>
            </a:r>
            <a:r>
              <a:rPr dirty="0" sz="2800" spc="-5" b="1">
                <a:latin typeface="微软雅黑"/>
                <a:cs typeface="微软雅黑"/>
              </a:rPr>
              <a:t>实验</a:t>
            </a:r>
            <a:r>
              <a:rPr dirty="0" sz="2800" b="1">
                <a:latin typeface="微软雅黑"/>
                <a:cs typeface="微软雅黑"/>
              </a:rPr>
              <a:t>范</a:t>
            </a:r>
            <a:r>
              <a:rPr dirty="0" sz="2800" spc="25" b="1">
                <a:latin typeface="微软雅黑"/>
                <a:cs typeface="微软雅黑"/>
              </a:rPr>
              <a:t>式</a:t>
            </a:r>
            <a:r>
              <a:rPr dirty="0" sz="2800" spc="-5" b="1"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2220" y="5789167"/>
            <a:ext cx="4973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基于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P300</a:t>
            </a:r>
            <a:r>
              <a:rPr dirty="0" sz="2400" spc="-9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的智能轮椅脑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-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机导航系统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1483" y="2903241"/>
            <a:ext cx="4560022" cy="26928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3376" y="132969"/>
            <a:ext cx="49072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基于脑机接口的康复机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endParaRPr sz="32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1755" y="2357565"/>
            <a:ext cx="3044229" cy="3933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3436" y="2237232"/>
            <a:ext cx="4332732" cy="40538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02911" y="6397853"/>
            <a:ext cx="429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基于脑机接口的下肢康复机器人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911504"/>
            <a:ext cx="1174369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50100"/>
              </a:lnSpc>
              <a:spcBef>
                <a:spcPts val="100"/>
              </a:spcBef>
            </a:pPr>
            <a:r>
              <a:rPr dirty="0" sz="2800" spc="-5" b="1">
                <a:latin typeface="微软雅黑"/>
                <a:cs typeface="微软雅黑"/>
              </a:rPr>
              <a:t>展开了生物运动视觉刺激诱发的混</a:t>
            </a:r>
            <a:r>
              <a:rPr dirty="0" sz="2800" spc="10" b="1">
                <a:latin typeface="微软雅黑"/>
                <a:cs typeface="微软雅黑"/>
              </a:rPr>
              <a:t>合</a:t>
            </a:r>
            <a:r>
              <a:rPr dirty="0" sz="2800" spc="-5" b="1">
                <a:latin typeface="微软雅黑"/>
                <a:cs typeface="微软雅黑"/>
              </a:rPr>
              <a:t>BC</a:t>
            </a:r>
            <a:r>
              <a:rPr dirty="0" sz="2800" spc="-15" b="1">
                <a:latin typeface="微软雅黑"/>
                <a:cs typeface="微软雅黑"/>
              </a:rPr>
              <a:t>I</a:t>
            </a:r>
            <a:r>
              <a:rPr dirty="0" sz="2800" b="1">
                <a:latin typeface="微软雅黑"/>
                <a:cs typeface="微软雅黑"/>
              </a:rPr>
              <a:t>康</a:t>
            </a:r>
            <a:r>
              <a:rPr dirty="0" sz="2800" spc="-5" b="1">
                <a:latin typeface="微软雅黑"/>
                <a:cs typeface="微软雅黑"/>
              </a:rPr>
              <a:t>复训</a:t>
            </a:r>
            <a:r>
              <a:rPr dirty="0" sz="2800" b="1">
                <a:latin typeface="微软雅黑"/>
                <a:cs typeface="微软雅黑"/>
              </a:rPr>
              <a:t>练</a:t>
            </a:r>
            <a:r>
              <a:rPr dirty="0" sz="2800" spc="-5" b="1">
                <a:latin typeface="微软雅黑"/>
                <a:cs typeface="微软雅黑"/>
              </a:rPr>
              <a:t>技术</a:t>
            </a:r>
            <a:r>
              <a:rPr dirty="0" sz="2800" b="1">
                <a:latin typeface="微软雅黑"/>
                <a:cs typeface="微软雅黑"/>
              </a:rPr>
              <a:t>研</a:t>
            </a:r>
            <a:r>
              <a:rPr dirty="0" sz="2800" spc="-5" b="1">
                <a:latin typeface="微软雅黑"/>
                <a:cs typeface="微软雅黑"/>
              </a:rPr>
              <a:t>究，</a:t>
            </a:r>
            <a:r>
              <a:rPr dirty="0" sz="2800" b="1">
                <a:latin typeface="微软雅黑"/>
                <a:cs typeface="微软雅黑"/>
              </a:rPr>
              <a:t>深</a:t>
            </a:r>
            <a:r>
              <a:rPr dirty="0" sz="2800" spc="-5" b="1">
                <a:latin typeface="微软雅黑"/>
                <a:cs typeface="微软雅黑"/>
              </a:rPr>
              <a:t>入探</a:t>
            </a:r>
            <a:r>
              <a:rPr dirty="0" sz="2800" b="1">
                <a:latin typeface="微软雅黑"/>
                <a:cs typeface="微软雅黑"/>
              </a:rPr>
              <a:t>讨</a:t>
            </a:r>
            <a:r>
              <a:rPr dirty="0" sz="2800" spc="-5" b="1">
                <a:latin typeface="微软雅黑"/>
                <a:cs typeface="微软雅黑"/>
              </a:rPr>
              <a:t>并 </a:t>
            </a:r>
            <a:r>
              <a:rPr dirty="0" sz="2800" spc="-5" b="1">
                <a:latin typeface="微软雅黑"/>
                <a:cs typeface="微软雅黑"/>
              </a:rPr>
              <a:t>研究及试验构建了各种视觉刺激脑</a:t>
            </a:r>
            <a:r>
              <a:rPr dirty="0" sz="2800" b="1">
                <a:latin typeface="微软雅黑"/>
                <a:cs typeface="微软雅黑"/>
              </a:rPr>
              <a:t>机</a:t>
            </a:r>
            <a:r>
              <a:rPr dirty="0" sz="2800" spc="-5" b="1">
                <a:latin typeface="微软雅黑"/>
                <a:cs typeface="微软雅黑"/>
              </a:rPr>
              <a:t>接口</a:t>
            </a:r>
            <a:r>
              <a:rPr dirty="0" sz="2800" b="1">
                <a:latin typeface="微软雅黑"/>
                <a:cs typeface="微软雅黑"/>
              </a:rPr>
              <a:t>新</a:t>
            </a:r>
            <a:r>
              <a:rPr dirty="0" sz="2800" spc="-5" b="1">
                <a:latin typeface="微软雅黑"/>
                <a:cs typeface="微软雅黑"/>
              </a:rPr>
              <a:t>范式</a:t>
            </a:r>
            <a:r>
              <a:rPr dirty="0" sz="2800" b="1">
                <a:latin typeface="微软雅黑"/>
                <a:cs typeface="微软雅黑"/>
              </a:rPr>
              <a:t>设</a:t>
            </a:r>
            <a:r>
              <a:rPr dirty="0" sz="2800" spc="15" b="1">
                <a:latin typeface="微软雅黑"/>
                <a:cs typeface="微软雅黑"/>
              </a:rPr>
              <a:t>计</a:t>
            </a:r>
            <a:r>
              <a:rPr dirty="0" sz="2800" spc="-5" b="1"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2976" y="132969"/>
            <a:ext cx="36880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无人机飞控系统平台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99972" y="972311"/>
            <a:ext cx="4248150" cy="5527675"/>
            <a:chOff x="1299972" y="972311"/>
            <a:chExt cx="4248150" cy="55276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972" y="3334511"/>
              <a:ext cx="4248150" cy="24010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212" y="972311"/>
              <a:ext cx="4219956" cy="23728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212" y="3819144"/>
              <a:ext cx="4219956" cy="268071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972311"/>
            <a:ext cx="4326636" cy="55275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5667" y="132969"/>
            <a:ext cx="32810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机器人的视觉抓取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9" y="5889447"/>
            <a:ext cx="119989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6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种零件的抓取实验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：</a:t>
            </a:r>
            <a:r>
              <a:rPr dirty="0" sz="2400" b="1">
                <a:latin typeface="微软雅黑"/>
                <a:cs typeface="微软雅黑"/>
              </a:rPr>
              <a:t>基于</a:t>
            </a:r>
            <a:r>
              <a:rPr dirty="0" sz="2400" spc="-35" b="1">
                <a:latin typeface="微软雅黑"/>
                <a:cs typeface="微软雅黑"/>
              </a:rPr>
              <a:t> </a:t>
            </a:r>
            <a:r>
              <a:rPr dirty="0" sz="2400" spc="-5" b="1">
                <a:latin typeface="微软雅黑"/>
                <a:cs typeface="微软雅黑"/>
              </a:rPr>
              <a:t>3D</a:t>
            </a:r>
            <a:r>
              <a:rPr dirty="0" sz="2400" spc="-25" b="1">
                <a:latin typeface="微软雅黑"/>
                <a:cs typeface="微软雅黑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点云</a:t>
            </a:r>
            <a:r>
              <a:rPr dirty="0" sz="2400" spc="-35" b="1">
                <a:latin typeface="微软雅黑"/>
                <a:cs typeface="微软雅黑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，改进的</a:t>
            </a:r>
            <a:r>
              <a:rPr dirty="0" sz="2400" spc="-10" b="1">
                <a:latin typeface="微软雅黑"/>
                <a:cs typeface="微软雅黑"/>
              </a:rPr>
              <a:t>（PPF）</a:t>
            </a:r>
            <a:r>
              <a:rPr dirty="0" sz="2400" b="1">
                <a:latin typeface="微软雅黑"/>
                <a:cs typeface="微软雅黑"/>
              </a:rPr>
              <a:t>位姿估计算法和相应的物体抓取 策略，实现了对目标物体的六自由度的位姿计算，抓取成功率达</a:t>
            </a:r>
            <a:r>
              <a:rPr dirty="0" sz="2400" spc="-5" b="1">
                <a:latin typeface="微软雅黑"/>
                <a:cs typeface="微软雅黑"/>
              </a:rPr>
              <a:t> 95.8%</a:t>
            </a:r>
            <a:r>
              <a:rPr dirty="0" sz="2400" b="1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4144" y="3442715"/>
            <a:ext cx="8537448" cy="22692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4579" y="833627"/>
            <a:ext cx="4287012" cy="24795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4144" y="833627"/>
            <a:ext cx="3435096" cy="24795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9884" y="132969"/>
            <a:ext cx="287401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机器人的力控制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535" y="4178808"/>
            <a:ext cx="1556003" cy="1944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9623" y="4038600"/>
            <a:ext cx="1847088" cy="20604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6000" y="3986784"/>
            <a:ext cx="2146300" cy="2089785"/>
            <a:chOff x="6096000" y="3986784"/>
            <a:chExt cx="2146300" cy="20897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6292" y="3986784"/>
              <a:ext cx="1583436" cy="8854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933691" y="4600575"/>
              <a:ext cx="348615" cy="402590"/>
            </a:xfrm>
            <a:custGeom>
              <a:avLst/>
              <a:gdLst/>
              <a:ahLst/>
              <a:cxnLst/>
              <a:rect l="l" t="t" r="r" b="b"/>
              <a:pathLst>
                <a:path w="348615" h="402589">
                  <a:moveTo>
                    <a:pt x="135889" y="0"/>
                  </a:moveTo>
                  <a:lnTo>
                    <a:pt x="0" y="163702"/>
                  </a:lnTo>
                  <a:lnTo>
                    <a:pt x="123316" y="111379"/>
                  </a:lnTo>
                  <a:lnTo>
                    <a:pt x="246760" y="402463"/>
                  </a:lnTo>
                  <a:lnTo>
                    <a:pt x="348106" y="359410"/>
                  </a:lnTo>
                  <a:lnTo>
                    <a:pt x="224662" y="68325"/>
                  </a:lnTo>
                  <a:lnTo>
                    <a:pt x="347979" y="16001"/>
                  </a:lnTo>
                  <a:lnTo>
                    <a:pt x="1358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33691" y="4600575"/>
              <a:ext cx="348615" cy="402590"/>
            </a:xfrm>
            <a:custGeom>
              <a:avLst/>
              <a:gdLst/>
              <a:ahLst/>
              <a:cxnLst/>
              <a:rect l="l" t="t" r="r" b="b"/>
              <a:pathLst>
                <a:path w="348615" h="402589">
                  <a:moveTo>
                    <a:pt x="246760" y="402463"/>
                  </a:moveTo>
                  <a:lnTo>
                    <a:pt x="123316" y="111379"/>
                  </a:lnTo>
                  <a:lnTo>
                    <a:pt x="0" y="163702"/>
                  </a:lnTo>
                  <a:lnTo>
                    <a:pt x="135889" y="0"/>
                  </a:lnTo>
                  <a:lnTo>
                    <a:pt x="347979" y="16001"/>
                  </a:lnTo>
                  <a:lnTo>
                    <a:pt x="224662" y="68325"/>
                  </a:lnTo>
                  <a:lnTo>
                    <a:pt x="348106" y="359410"/>
                  </a:lnTo>
                  <a:lnTo>
                    <a:pt x="246760" y="40246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0" y="5030724"/>
              <a:ext cx="2145792" cy="10454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40738" y="5987592"/>
            <a:ext cx="1731010" cy="75120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03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腕部力传感器</a:t>
            </a:r>
            <a:endParaRPr sz="16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Font typeface="Wingdings"/>
              <a:buChar char=""/>
              <a:tabLst>
                <a:tab pos="299720" algn="l"/>
              </a:tabLst>
            </a:pPr>
            <a:r>
              <a:rPr dirty="0" sz="1600" spc="-5" b="1">
                <a:latin typeface="微软雅黑"/>
                <a:cs typeface="微软雅黑"/>
              </a:rPr>
              <a:t>仅感知末端外力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74414" y="5987592"/>
            <a:ext cx="1123315" cy="75120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95580">
              <a:lnSpc>
                <a:spcPct val="100000"/>
              </a:lnSpc>
              <a:spcBef>
                <a:spcPts val="103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电子皮肤</a:t>
            </a:r>
            <a:endParaRPr sz="16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Font typeface="Wingdings"/>
              <a:buChar char=""/>
              <a:tabLst>
                <a:tab pos="299720" algn="l"/>
              </a:tabLst>
            </a:pPr>
            <a:r>
              <a:rPr dirty="0" sz="1600" spc="-5" b="1">
                <a:latin typeface="微软雅黑"/>
                <a:cs typeface="微软雅黑"/>
              </a:rPr>
              <a:t>成本过高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33364" y="6107074"/>
            <a:ext cx="2206625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889"/>
              </a:lnSpc>
              <a:spcBef>
                <a:spcPts val="9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电机电流信号</a:t>
            </a:r>
            <a:r>
              <a:rPr dirty="0" sz="1600" spc="-10" b="1">
                <a:solidFill>
                  <a:srgbClr val="0000FF"/>
                </a:solidFill>
                <a:latin typeface="微软雅黑"/>
                <a:cs typeface="微软雅黑"/>
              </a:rPr>
              <a:t>+</a:t>
            </a: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双编码器</a:t>
            </a:r>
            <a:endParaRPr sz="1600">
              <a:latin typeface="微软雅黑"/>
              <a:cs typeface="微软雅黑"/>
            </a:endParaRPr>
          </a:p>
          <a:p>
            <a:pPr marL="444500" marR="132080" indent="-287020">
              <a:lnSpc>
                <a:spcPts val="1920"/>
              </a:lnSpc>
              <a:spcBef>
                <a:spcPts val="35"/>
              </a:spcBef>
              <a:buFont typeface="Wingdings"/>
              <a:buChar char=""/>
              <a:tabLst>
                <a:tab pos="445134" algn="l"/>
              </a:tabLst>
            </a:pPr>
            <a:r>
              <a:rPr dirty="0" sz="1600" spc="-5" b="1">
                <a:latin typeface="微软雅黑"/>
                <a:cs typeface="微软雅黑"/>
              </a:rPr>
              <a:t>需输出端编码器， </a:t>
            </a:r>
            <a:r>
              <a:rPr dirty="0" sz="1600" spc="-5" b="1">
                <a:latin typeface="微软雅黑"/>
                <a:cs typeface="微软雅黑"/>
              </a:rPr>
              <a:t>误差影响因素多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330503" y="4355505"/>
            <a:ext cx="2133600" cy="1536700"/>
            <a:chOff x="8330503" y="4355505"/>
            <a:chExt cx="2133600" cy="153670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0503" y="4418744"/>
              <a:ext cx="2133239" cy="147327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852770" y="4360585"/>
              <a:ext cx="231775" cy="587375"/>
            </a:xfrm>
            <a:custGeom>
              <a:avLst/>
              <a:gdLst/>
              <a:ahLst/>
              <a:cxnLst/>
              <a:rect l="l" t="t" r="r" b="b"/>
              <a:pathLst>
                <a:path w="231775" h="587375">
                  <a:moveTo>
                    <a:pt x="0" y="586767"/>
                  </a:moveTo>
                  <a:lnTo>
                    <a:pt x="231684" y="0"/>
                  </a:lnTo>
                </a:path>
              </a:pathLst>
            </a:custGeom>
            <a:ln w="95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756256" y="4244988"/>
            <a:ext cx="626110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">
                <a:latin typeface="黑体"/>
                <a:cs typeface="黑体"/>
              </a:rPr>
              <a:t>电机</a:t>
            </a:r>
            <a:r>
              <a:rPr dirty="0" sz="600">
                <a:latin typeface="Times New Roman"/>
                <a:cs typeface="Times New Roman"/>
              </a:rPr>
              <a:t>+</a:t>
            </a:r>
            <a:r>
              <a:rPr dirty="0" sz="600" spc="-50">
                <a:latin typeface="Times New Roman"/>
                <a:cs typeface="Times New Roman"/>
              </a:rPr>
              <a:t> </a:t>
            </a:r>
            <a:r>
              <a:rPr dirty="0" sz="600">
                <a:latin typeface="黑体"/>
                <a:cs typeface="黑体"/>
              </a:rPr>
              <a:t>谐波减速器</a:t>
            </a:r>
            <a:endParaRPr sz="600">
              <a:latin typeface="黑体"/>
              <a:cs typeface="黑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31092" y="4355345"/>
            <a:ext cx="764540" cy="775970"/>
          </a:xfrm>
          <a:custGeom>
            <a:avLst/>
            <a:gdLst/>
            <a:ahLst/>
            <a:cxnLst/>
            <a:rect l="l" t="t" r="r" b="b"/>
            <a:pathLst>
              <a:path w="764540" h="775970">
                <a:moveTo>
                  <a:pt x="582907" y="775816"/>
                </a:moveTo>
                <a:lnTo>
                  <a:pt x="0" y="0"/>
                </a:lnTo>
              </a:path>
              <a:path w="764540" h="775970">
                <a:moveTo>
                  <a:pt x="764150" y="359116"/>
                </a:moveTo>
                <a:lnTo>
                  <a:pt x="553243" y="7733"/>
                </a:lnTo>
              </a:path>
            </a:pathLst>
          </a:custGeom>
          <a:ln w="9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173492" y="4244988"/>
            <a:ext cx="1162685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">
                <a:latin typeface="黑体"/>
                <a:cs typeface="黑体"/>
              </a:rPr>
              <a:t>关节扭矩传感</a:t>
            </a:r>
            <a:r>
              <a:rPr dirty="0" sz="600" spc="5">
                <a:latin typeface="黑体"/>
                <a:cs typeface="黑体"/>
              </a:rPr>
              <a:t>器</a:t>
            </a:r>
            <a:r>
              <a:rPr dirty="0" sz="600" spc="114">
                <a:latin typeface="黑体"/>
                <a:cs typeface="黑体"/>
              </a:rPr>
              <a:t> </a:t>
            </a:r>
            <a:r>
              <a:rPr dirty="0" sz="600">
                <a:latin typeface="黑体"/>
                <a:cs typeface="黑体"/>
              </a:rPr>
              <a:t>绝对位置编码器</a:t>
            </a:r>
            <a:endParaRPr sz="600">
              <a:latin typeface="黑体"/>
              <a:cs typeface="黑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3426" y="5541457"/>
            <a:ext cx="332105" cy="355600"/>
          </a:xfrm>
          <a:custGeom>
            <a:avLst/>
            <a:gdLst/>
            <a:ahLst/>
            <a:cxnLst/>
            <a:rect l="l" t="t" r="r" b="b"/>
            <a:pathLst>
              <a:path w="332104" h="355600">
                <a:moveTo>
                  <a:pt x="0" y="355377"/>
                </a:moveTo>
                <a:lnTo>
                  <a:pt x="332100" y="0"/>
                </a:lnTo>
              </a:path>
            </a:pathLst>
          </a:custGeom>
          <a:ln w="9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172694" y="5883322"/>
            <a:ext cx="333375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" spc="5">
                <a:latin typeface="黑体"/>
                <a:cs typeface="黑体"/>
              </a:rPr>
              <a:t>连接法兰</a:t>
            </a:r>
            <a:endParaRPr sz="600">
              <a:latin typeface="黑体"/>
              <a:cs typeface="黑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23783" y="5740661"/>
            <a:ext cx="149225" cy="151765"/>
          </a:xfrm>
          <a:custGeom>
            <a:avLst/>
            <a:gdLst/>
            <a:ahLst/>
            <a:cxnLst/>
            <a:rect l="l" t="t" r="r" b="b"/>
            <a:pathLst>
              <a:path w="149225" h="151764">
                <a:moveTo>
                  <a:pt x="148702" y="151379"/>
                </a:moveTo>
                <a:lnTo>
                  <a:pt x="0" y="0"/>
                </a:lnTo>
              </a:path>
            </a:pathLst>
          </a:custGeom>
          <a:ln w="9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622194" y="5880126"/>
            <a:ext cx="179705" cy="11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00" spc="5">
                <a:latin typeface="黑体"/>
                <a:cs typeface="黑体"/>
              </a:rPr>
              <a:t>外壳</a:t>
            </a:r>
            <a:endParaRPr sz="600">
              <a:latin typeface="黑体"/>
              <a:cs typeface="黑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4500" y="975486"/>
            <a:ext cx="1160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机器人的力控制，是基于机器人各个关节末端表现出一定的力和力矩感知，使得机器人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-12700" y="1524127"/>
            <a:ext cx="490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具备自动加工（如装配等）的基础。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76215" y="2034539"/>
            <a:ext cx="2753867" cy="155295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617470" y="37213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应用于护理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55158" y="3685413"/>
            <a:ext cx="11703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应用于装配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75929" y="5987592"/>
            <a:ext cx="1528445" cy="75120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035"/>
              </a:spcBef>
            </a:pPr>
            <a:r>
              <a:rPr dirty="0" sz="1600" spc="-5" b="1">
                <a:solidFill>
                  <a:srgbClr val="0000FF"/>
                </a:solidFill>
                <a:latin typeface="微软雅黑"/>
                <a:cs typeface="微软雅黑"/>
              </a:rPr>
              <a:t>关节力矩传感器</a:t>
            </a:r>
            <a:endParaRPr sz="16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935"/>
              </a:spcBef>
              <a:buFont typeface="Wingdings"/>
              <a:buChar char=""/>
              <a:tabLst>
                <a:tab pos="299720" algn="l"/>
              </a:tabLst>
            </a:pPr>
            <a:r>
              <a:rPr dirty="0" sz="1600" spc="-5" b="1">
                <a:latin typeface="微软雅黑"/>
                <a:cs typeface="微软雅黑"/>
              </a:rPr>
              <a:t>精度有待提高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34883" y="1856232"/>
            <a:ext cx="2593848" cy="21412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857743" y="2737104"/>
            <a:ext cx="626745" cy="10775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8100" rIns="0" bIns="0" rtlCol="0" vert="horz">
            <a:spAutoFit/>
          </a:bodyPr>
          <a:lstStyle/>
          <a:p>
            <a:pPr algn="just" marL="92075" marR="121920">
              <a:lnSpc>
                <a:spcPct val="100000"/>
              </a:lnSpc>
              <a:spcBef>
                <a:spcPts val="300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关节 力矩 传感 </a:t>
            </a: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器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18447" y="1613916"/>
            <a:ext cx="1701164" cy="338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74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末端位置传感器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8048" y="1984248"/>
            <a:ext cx="2583942" cy="178384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06679"/>
            <a:ext cx="1475232" cy="3962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7970" y="94564"/>
            <a:ext cx="33782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FF"/>
                </a:solidFill>
              </a:rPr>
              <a:t>机器人操作的力控制方法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100" y="951388"/>
            <a:ext cx="4491046" cy="20036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44395" y="3054223"/>
            <a:ext cx="43491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微软雅黑"/>
                <a:cs typeface="微软雅黑"/>
              </a:rPr>
              <a:t>主动柔顺控制具有力位</a:t>
            </a:r>
            <a:r>
              <a:rPr dirty="0" sz="2000" spc="-15" b="1">
                <a:latin typeface="微软雅黑"/>
                <a:cs typeface="微软雅黑"/>
              </a:rPr>
              <a:t>混</a:t>
            </a:r>
            <a:r>
              <a:rPr dirty="0" sz="2000" b="1">
                <a:latin typeface="微软雅黑"/>
                <a:cs typeface="微软雅黑"/>
              </a:rPr>
              <a:t>合控</a:t>
            </a:r>
            <a:r>
              <a:rPr dirty="0" sz="2000" spc="-15" b="1">
                <a:latin typeface="微软雅黑"/>
                <a:cs typeface="微软雅黑"/>
              </a:rPr>
              <a:t>制</a:t>
            </a:r>
            <a:r>
              <a:rPr dirty="0" sz="2000" b="1">
                <a:latin typeface="微软雅黑"/>
                <a:cs typeface="微软雅黑"/>
              </a:rPr>
              <a:t>等类型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3474" y="945783"/>
            <a:ext cx="4142413" cy="18384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91957" y="3027426"/>
            <a:ext cx="15525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微软雅黑"/>
                <a:cs typeface="微软雅黑"/>
              </a:rPr>
              <a:t>阻抗控制模型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7988" y="6318300"/>
            <a:ext cx="1043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微软雅黑"/>
                <a:cs typeface="微软雅黑"/>
              </a:rPr>
              <a:t>柔顺控制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2141" y="6318300"/>
            <a:ext cx="1043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FF"/>
                </a:solidFill>
                <a:latin typeface="微软雅黑"/>
                <a:cs typeface="微软雅黑"/>
              </a:rPr>
              <a:t>普通控制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1384" y="4047744"/>
            <a:ext cx="3982212" cy="22570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4895" y="4047744"/>
            <a:ext cx="3982211" cy="22570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3522" y="132969"/>
            <a:ext cx="61258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导轨式移动操作机器人</a:t>
            </a:r>
            <a:r>
              <a:rPr dirty="0" spc="-15"/>
              <a:t>的</a:t>
            </a:r>
            <a:r>
              <a:rPr dirty="0"/>
              <a:t>工业</a:t>
            </a:r>
            <a:r>
              <a:rPr dirty="0" spc="-15"/>
              <a:t>应</a:t>
            </a:r>
            <a:r>
              <a:rPr dirty="0"/>
              <a:t>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0271" y="894333"/>
            <a:ext cx="11570335" cy="226631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工业机器</a:t>
            </a:r>
            <a:r>
              <a:rPr dirty="0" sz="2100" spc="-10" b="1">
                <a:solidFill>
                  <a:srgbClr val="FF0000"/>
                </a:solidFill>
                <a:latin typeface="微软雅黑"/>
                <a:cs typeface="微软雅黑"/>
              </a:rPr>
              <a:t>人</a:t>
            </a:r>
            <a:r>
              <a:rPr dirty="0" sz="2100" b="1">
                <a:latin typeface="微软雅黑"/>
                <a:cs typeface="微软雅黑"/>
              </a:rPr>
              <a:t>：主要应用于焊接、铸造、机械加工、智能仓储、汽车、航天等行业领域的制造。</a:t>
            </a:r>
            <a:endParaRPr sz="21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固定式工业机器人的扩</a:t>
            </a:r>
            <a:r>
              <a:rPr dirty="0" sz="2100" spc="-20" b="1">
                <a:solidFill>
                  <a:srgbClr val="FF0000"/>
                </a:solidFill>
                <a:latin typeface="微软雅黑"/>
                <a:cs typeface="微软雅黑"/>
              </a:rPr>
              <a:t>充</a:t>
            </a:r>
            <a:r>
              <a:rPr dirty="0" sz="2100" b="1">
                <a:latin typeface="微软雅黑"/>
                <a:cs typeface="微软雅黑"/>
              </a:rPr>
              <a:t>：导轨被称为第七轴，是固定机器人的辅助行走机构，扩大了机器人作</a:t>
            </a:r>
            <a:endParaRPr sz="21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1005"/>
              </a:spcBef>
            </a:pPr>
            <a:r>
              <a:rPr dirty="0" sz="2100" b="1">
                <a:latin typeface="微软雅黑"/>
                <a:cs typeface="微软雅黑"/>
              </a:rPr>
              <a:t>业的半径范围。</a:t>
            </a:r>
            <a:endParaRPr sz="2100">
              <a:latin typeface="微软雅黑"/>
              <a:cs typeface="微软雅黑"/>
            </a:endParaRPr>
          </a:p>
          <a:p>
            <a:pPr marL="355600" marR="116205" indent="-342900">
              <a:lnSpc>
                <a:spcPct val="140000"/>
              </a:lnSpc>
              <a:spcBef>
                <a:spcPts val="5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轨道式</a:t>
            </a:r>
            <a:r>
              <a:rPr dirty="0" sz="2100" spc="-5" b="1">
                <a:solidFill>
                  <a:srgbClr val="FF0000"/>
                </a:solidFill>
                <a:latin typeface="微软雅黑"/>
                <a:cs typeface="微软雅黑"/>
              </a:rPr>
              <a:t>：</a:t>
            </a:r>
            <a:r>
              <a:rPr dirty="0" sz="2100" b="1">
                <a:latin typeface="微软雅黑"/>
                <a:cs typeface="微软雅黑"/>
              </a:rPr>
              <a:t>定位精度</a:t>
            </a:r>
            <a:r>
              <a:rPr dirty="0" sz="2100" b="1">
                <a:solidFill>
                  <a:srgbClr val="FF0000"/>
                </a:solidFill>
                <a:latin typeface="微软雅黑"/>
                <a:cs typeface="微软雅黑"/>
              </a:rPr>
              <a:t>1m</a:t>
            </a:r>
            <a:r>
              <a:rPr dirty="0" sz="2100" spc="5" b="1">
                <a:solidFill>
                  <a:srgbClr val="FF0000"/>
                </a:solidFill>
                <a:latin typeface="微软雅黑"/>
                <a:cs typeface="微软雅黑"/>
              </a:rPr>
              <a:t>m</a:t>
            </a:r>
            <a:r>
              <a:rPr dirty="0" sz="2100" b="1">
                <a:latin typeface="微软雅黑"/>
                <a:cs typeface="微软雅黑"/>
              </a:rPr>
              <a:t>：利用滚轮、导轨、齿条来进行机器人的移动，运行速度快，有效负载 大，扩大了机器人的工作范围。</a:t>
            </a:r>
            <a:endParaRPr sz="2100">
              <a:latin typeface="微软雅黑"/>
              <a:cs typeface="微软雅黑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140" y="3273552"/>
            <a:ext cx="6077711" cy="344271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74940" y="4284578"/>
            <a:ext cx="3378200" cy="1122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0" marR="5080" indent="-152400">
              <a:lnSpc>
                <a:spcPct val="150000"/>
              </a:lnSpc>
              <a:spcBef>
                <a:spcPts val="95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西安交通大学开发的导轨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式移动操作机器人系统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9884" y="132969"/>
            <a:ext cx="287401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电厂巡检机器人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4375" y="1019555"/>
            <a:ext cx="9488424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66115"/>
            <a:ext cx="12198350" cy="516890"/>
            <a:chOff x="-3047" y="166115"/>
            <a:chExt cx="12198350" cy="516890"/>
          </a:xfrm>
        </p:grpSpPr>
        <p:sp>
          <p:nvSpPr>
            <p:cNvPr id="3" name="object 3"/>
            <p:cNvSpPr/>
            <p:nvPr/>
          </p:nvSpPr>
          <p:spPr>
            <a:xfrm>
              <a:off x="0" y="169163"/>
              <a:ext cx="12192000" cy="510540"/>
            </a:xfrm>
            <a:custGeom>
              <a:avLst/>
              <a:gdLst/>
              <a:ahLst/>
              <a:cxnLst/>
              <a:rect l="l" t="t" r="r" b="b"/>
              <a:pathLst>
                <a:path w="12192000" h="510540">
                  <a:moveTo>
                    <a:pt x="12106910" y="0"/>
                  </a:moveTo>
                  <a:lnTo>
                    <a:pt x="85093" y="0"/>
                  </a:lnTo>
                  <a:lnTo>
                    <a:pt x="51971" y="6687"/>
                  </a:lnTo>
                  <a:lnTo>
                    <a:pt x="24923" y="24923"/>
                  </a:lnTo>
                  <a:lnTo>
                    <a:pt x="6687" y="51970"/>
                  </a:lnTo>
                  <a:lnTo>
                    <a:pt x="0" y="85089"/>
                  </a:lnTo>
                  <a:lnTo>
                    <a:pt x="0" y="425449"/>
                  </a:lnTo>
                  <a:lnTo>
                    <a:pt x="6687" y="458569"/>
                  </a:lnTo>
                  <a:lnTo>
                    <a:pt x="24923" y="485616"/>
                  </a:lnTo>
                  <a:lnTo>
                    <a:pt x="51971" y="503852"/>
                  </a:lnTo>
                  <a:lnTo>
                    <a:pt x="85093" y="510539"/>
                  </a:lnTo>
                  <a:lnTo>
                    <a:pt x="12106910" y="510539"/>
                  </a:lnTo>
                  <a:lnTo>
                    <a:pt x="12140029" y="503852"/>
                  </a:lnTo>
                  <a:lnTo>
                    <a:pt x="12167076" y="485616"/>
                  </a:lnTo>
                  <a:lnTo>
                    <a:pt x="12185312" y="458569"/>
                  </a:lnTo>
                  <a:lnTo>
                    <a:pt x="12192000" y="425449"/>
                  </a:lnTo>
                  <a:lnTo>
                    <a:pt x="12192000" y="85089"/>
                  </a:lnTo>
                  <a:lnTo>
                    <a:pt x="12185312" y="51970"/>
                  </a:lnTo>
                  <a:lnTo>
                    <a:pt x="12167076" y="24923"/>
                  </a:lnTo>
                  <a:lnTo>
                    <a:pt x="12140029" y="6687"/>
                  </a:lnTo>
                  <a:lnTo>
                    <a:pt x="1210691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69163"/>
              <a:ext cx="12192000" cy="510540"/>
            </a:xfrm>
            <a:custGeom>
              <a:avLst/>
              <a:gdLst/>
              <a:ahLst/>
              <a:cxnLst/>
              <a:rect l="l" t="t" r="r" b="b"/>
              <a:pathLst>
                <a:path w="12192000" h="510540">
                  <a:moveTo>
                    <a:pt x="0" y="85089"/>
                  </a:moveTo>
                  <a:lnTo>
                    <a:pt x="6687" y="51970"/>
                  </a:lnTo>
                  <a:lnTo>
                    <a:pt x="24923" y="24923"/>
                  </a:lnTo>
                  <a:lnTo>
                    <a:pt x="51971" y="6687"/>
                  </a:lnTo>
                  <a:lnTo>
                    <a:pt x="85093" y="0"/>
                  </a:lnTo>
                  <a:lnTo>
                    <a:pt x="12106910" y="0"/>
                  </a:lnTo>
                  <a:lnTo>
                    <a:pt x="12140029" y="6687"/>
                  </a:lnTo>
                  <a:lnTo>
                    <a:pt x="12167076" y="24923"/>
                  </a:lnTo>
                  <a:lnTo>
                    <a:pt x="12185312" y="51970"/>
                  </a:lnTo>
                  <a:lnTo>
                    <a:pt x="12192000" y="85089"/>
                  </a:lnTo>
                  <a:lnTo>
                    <a:pt x="12192000" y="425449"/>
                  </a:lnTo>
                  <a:lnTo>
                    <a:pt x="12185312" y="458569"/>
                  </a:lnTo>
                  <a:lnTo>
                    <a:pt x="12167076" y="485616"/>
                  </a:lnTo>
                  <a:lnTo>
                    <a:pt x="12140029" y="503852"/>
                  </a:lnTo>
                  <a:lnTo>
                    <a:pt x="12106910" y="510539"/>
                  </a:lnTo>
                  <a:lnTo>
                    <a:pt x="85093" y="510539"/>
                  </a:lnTo>
                  <a:lnTo>
                    <a:pt x="51971" y="503852"/>
                  </a:lnTo>
                  <a:lnTo>
                    <a:pt x="24923" y="485616"/>
                  </a:lnTo>
                  <a:lnTo>
                    <a:pt x="6687" y="458569"/>
                  </a:lnTo>
                  <a:lnTo>
                    <a:pt x="0" y="425449"/>
                  </a:lnTo>
                  <a:lnTo>
                    <a:pt x="0" y="85089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2976" y="194563"/>
            <a:ext cx="3688079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机器人的种类与应用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940051" y="3212592"/>
            <a:ext cx="8388350" cy="3382010"/>
            <a:chOff x="1940051" y="3212592"/>
            <a:chExt cx="8388350" cy="3382010"/>
          </a:xfrm>
        </p:grpSpPr>
        <p:sp>
          <p:nvSpPr>
            <p:cNvPr id="7" name="object 7"/>
            <p:cNvSpPr/>
            <p:nvPr/>
          </p:nvSpPr>
          <p:spPr>
            <a:xfrm>
              <a:off x="2012441" y="3224022"/>
              <a:ext cx="8304530" cy="3359150"/>
            </a:xfrm>
            <a:custGeom>
              <a:avLst/>
              <a:gdLst/>
              <a:ahLst/>
              <a:cxnLst/>
              <a:rect l="l" t="t" r="r" b="b"/>
              <a:pathLst>
                <a:path w="8304530" h="3359150">
                  <a:moveTo>
                    <a:pt x="0" y="3358896"/>
                  </a:moveTo>
                  <a:lnTo>
                    <a:pt x="8304276" y="3358896"/>
                  </a:lnTo>
                  <a:lnTo>
                    <a:pt x="8304276" y="0"/>
                  </a:lnTo>
                  <a:lnTo>
                    <a:pt x="0" y="0"/>
                  </a:lnTo>
                  <a:lnTo>
                    <a:pt x="0" y="3358896"/>
                  </a:lnTo>
                  <a:close/>
                </a:path>
              </a:pathLst>
            </a:custGeom>
            <a:ln w="2286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051" y="3753612"/>
              <a:ext cx="445769" cy="5814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7983" y="3732276"/>
              <a:ext cx="1765554" cy="6210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967" y="3732276"/>
              <a:ext cx="2495550" cy="6210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948" y="3732276"/>
              <a:ext cx="648462" cy="6210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051" y="4215384"/>
              <a:ext cx="445769" cy="5814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7983" y="4194048"/>
              <a:ext cx="1764030" cy="62103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2443" y="4194048"/>
              <a:ext cx="4129278" cy="6210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2151" y="4194048"/>
              <a:ext cx="648461" cy="6210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091054" y="3075549"/>
            <a:ext cx="8246109" cy="255397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800" spc="-5" b="1">
                <a:latin typeface="微软雅黑"/>
                <a:cs typeface="微软雅黑"/>
              </a:rPr>
              <a:t>分类：</a:t>
            </a:r>
            <a:endParaRPr sz="2800">
              <a:latin typeface="微软雅黑"/>
              <a:cs typeface="微软雅黑"/>
            </a:endParaRPr>
          </a:p>
          <a:p>
            <a:pPr marL="241300" indent="-229235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工业机</a:t>
            </a:r>
            <a:r>
              <a:rPr dirty="0" sz="2200" b="1">
                <a:solidFill>
                  <a:srgbClr val="FF0000"/>
                </a:solidFill>
                <a:latin typeface="微软雅黑"/>
                <a:cs typeface="微软雅黑"/>
              </a:rPr>
              <a:t>器</a:t>
            </a: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人</a:t>
            </a:r>
            <a:r>
              <a:rPr dirty="0" sz="2200" spc="10" b="1">
                <a:solidFill>
                  <a:srgbClr val="FF0000"/>
                </a:solidFill>
                <a:latin typeface="微软雅黑"/>
                <a:cs typeface="微软雅黑"/>
              </a:rPr>
              <a:t>Industry</a:t>
            </a:r>
            <a:r>
              <a:rPr dirty="0" sz="2200" spc="-5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200" spc="-15" b="1">
                <a:solidFill>
                  <a:srgbClr val="FF0000"/>
                </a:solidFill>
                <a:latin typeface="微软雅黑"/>
                <a:cs typeface="微软雅黑"/>
              </a:rPr>
              <a:t>Robot，</a:t>
            </a:r>
            <a:r>
              <a:rPr dirty="0" sz="2200" b="1">
                <a:latin typeface="微软雅黑"/>
                <a:cs typeface="微软雅黑"/>
              </a:rPr>
              <a:t>应用</a:t>
            </a:r>
            <a:r>
              <a:rPr dirty="0" sz="2200" spc="-5" b="1">
                <a:latin typeface="微软雅黑"/>
                <a:cs typeface="微软雅黑"/>
              </a:rPr>
              <a:t>于生产</a:t>
            </a:r>
            <a:r>
              <a:rPr dirty="0" sz="2200" b="1">
                <a:latin typeface="微软雅黑"/>
                <a:cs typeface="微软雅黑"/>
              </a:rPr>
              <a:t>过程</a:t>
            </a:r>
            <a:r>
              <a:rPr dirty="0" sz="2200" spc="-5" b="1">
                <a:latin typeface="微软雅黑"/>
                <a:cs typeface="微软雅黑"/>
              </a:rPr>
              <a:t>与环境</a:t>
            </a:r>
            <a:r>
              <a:rPr dirty="0" sz="2200" b="1">
                <a:latin typeface="微软雅黑"/>
                <a:cs typeface="微软雅黑"/>
              </a:rPr>
              <a:t>的机</a:t>
            </a:r>
            <a:r>
              <a:rPr dirty="0" sz="2200" spc="-5" b="1">
                <a:latin typeface="微软雅黑"/>
                <a:cs typeface="微软雅黑"/>
              </a:rPr>
              <a:t>器人；</a:t>
            </a:r>
            <a:endParaRPr sz="2200">
              <a:latin typeface="微软雅黑"/>
              <a:cs typeface="微软雅黑"/>
            </a:endParaRPr>
          </a:p>
          <a:p>
            <a:pPr marL="241300" marR="182880" indent="-22923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服务机器人</a:t>
            </a:r>
            <a:r>
              <a:rPr dirty="0" sz="2200" spc="-15" b="1">
                <a:solidFill>
                  <a:srgbClr val="FF0000"/>
                </a:solidFill>
                <a:latin typeface="微软雅黑"/>
                <a:cs typeface="微软雅黑"/>
              </a:rPr>
              <a:t>Professional</a:t>
            </a:r>
            <a:r>
              <a:rPr dirty="0" sz="2200" spc="4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200" spc="10" b="1">
                <a:solidFill>
                  <a:srgbClr val="FF0000"/>
                </a:solidFill>
                <a:latin typeface="微软雅黑"/>
                <a:cs typeface="微软雅黑"/>
              </a:rPr>
              <a:t>Service</a:t>
            </a:r>
            <a:r>
              <a:rPr dirty="0" sz="22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200" spc="-15" b="1">
                <a:solidFill>
                  <a:srgbClr val="FF0000"/>
                </a:solidFill>
                <a:latin typeface="微软雅黑"/>
                <a:cs typeface="微软雅黑"/>
              </a:rPr>
              <a:t>Robot，</a:t>
            </a:r>
            <a:r>
              <a:rPr dirty="0" sz="2200" spc="-5" b="1">
                <a:latin typeface="微软雅黑"/>
                <a:cs typeface="微软雅黑"/>
              </a:rPr>
              <a:t>服务于人的机器人 </a:t>
            </a:r>
            <a:r>
              <a:rPr dirty="0" sz="2200" spc="-5" b="1">
                <a:latin typeface="微软雅黑"/>
                <a:cs typeface="微软雅黑"/>
              </a:rPr>
              <a:t>如助老助残机器人、康复机器人、</a:t>
            </a:r>
            <a:r>
              <a:rPr dirty="0" sz="2200" b="1">
                <a:latin typeface="微软雅黑"/>
                <a:cs typeface="微软雅黑"/>
              </a:rPr>
              <a:t>在</a:t>
            </a:r>
            <a:r>
              <a:rPr dirty="0" sz="2200" spc="-5" b="1">
                <a:latin typeface="微软雅黑"/>
                <a:cs typeface="微软雅黑"/>
              </a:rPr>
              <a:t>特殊</a:t>
            </a:r>
            <a:r>
              <a:rPr dirty="0" sz="2200" b="1">
                <a:latin typeface="微软雅黑"/>
                <a:cs typeface="微软雅黑"/>
              </a:rPr>
              <a:t>环</a:t>
            </a:r>
            <a:r>
              <a:rPr dirty="0" sz="2200" spc="-5" b="1">
                <a:latin typeface="微软雅黑"/>
                <a:cs typeface="微软雅黑"/>
              </a:rPr>
              <a:t>境下</a:t>
            </a:r>
            <a:r>
              <a:rPr dirty="0" sz="2200" b="1">
                <a:latin typeface="微软雅黑"/>
                <a:cs typeface="微软雅黑"/>
              </a:rPr>
              <a:t>作</a:t>
            </a:r>
            <a:r>
              <a:rPr dirty="0" sz="2200" spc="-5" b="1">
                <a:latin typeface="微软雅黑"/>
                <a:cs typeface="微软雅黑"/>
              </a:rPr>
              <a:t>业的</a:t>
            </a:r>
            <a:r>
              <a:rPr dirty="0" sz="2200" b="1">
                <a:latin typeface="微软雅黑"/>
                <a:cs typeface="微软雅黑"/>
              </a:rPr>
              <a:t>机</a:t>
            </a:r>
            <a:r>
              <a:rPr dirty="0" sz="2200" spc="-5" b="1">
                <a:latin typeface="微软雅黑"/>
                <a:cs typeface="微软雅黑"/>
              </a:rPr>
              <a:t>器人， 如核工业机器人、极地科考机器人</a:t>
            </a:r>
            <a:r>
              <a:rPr dirty="0" sz="2200" b="1">
                <a:latin typeface="微软雅黑"/>
                <a:cs typeface="微软雅黑"/>
              </a:rPr>
              <a:t>、</a:t>
            </a:r>
            <a:r>
              <a:rPr dirty="0" sz="2200" spc="-5" b="1">
                <a:latin typeface="微软雅黑"/>
                <a:cs typeface="微软雅黑"/>
              </a:rPr>
              <a:t>反恐</a:t>
            </a:r>
            <a:r>
              <a:rPr dirty="0" sz="2200" b="1">
                <a:latin typeface="微软雅黑"/>
                <a:cs typeface="微软雅黑"/>
              </a:rPr>
              <a:t>防</a:t>
            </a:r>
            <a:r>
              <a:rPr dirty="0" sz="2200" spc="-5" b="1">
                <a:latin typeface="微软雅黑"/>
                <a:cs typeface="微软雅黑"/>
              </a:rPr>
              <a:t>暴机</a:t>
            </a:r>
            <a:r>
              <a:rPr dirty="0" sz="2200" b="1">
                <a:latin typeface="微软雅黑"/>
                <a:cs typeface="微软雅黑"/>
              </a:rPr>
              <a:t>器</a:t>
            </a:r>
            <a:r>
              <a:rPr dirty="0" sz="2200" spc="-5" b="1">
                <a:latin typeface="微软雅黑"/>
                <a:cs typeface="微软雅黑"/>
              </a:rPr>
              <a:t>人、</a:t>
            </a:r>
            <a:r>
              <a:rPr dirty="0" sz="2200" b="1">
                <a:latin typeface="微软雅黑"/>
                <a:cs typeface="微软雅黑"/>
              </a:rPr>
              <a:t>军</a:t>
            </a:r>
            <a:r>
              <a:rPr dirty="0" sz="2200" spc="-5" b="1">
                <a:latin typeface="微软雅黑"/>
                <a:cs typeface="微软雅黑"/>
              </a:rPr>
              <a:t>用机器 </a:t>
            </a:r>
            <a:r>
              <a:rPr dirty="0" sz="2200" spc="-5" b="1">
                <a:latin typeface="微软雅黑"/>
                <a:cs typeface="微软雅黑"/>
              </a:rPr>
              <a:t>人、救援机器人、</a:t>
            </a:r>
            <a:r>
              <a:rPr dirty="0" sz="2200" spc="-10" b="1">
                <a:latin typeface="微软雅黑"/>
                <a:cs typeface="微软雅黑"/>
              </a:rPr>
              <a:t>……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4070" y="1044702"/>
            <a:ext cx="8304530" cy="1850389"/>
          </a:xfrm>
          <a:prstGeom prst="rect">
            <a:avLst/>
          </a:prstGeom>
          <a:solidFill>
            <a:srgbClr val="F1F1F1"/>
          </a:solidFill>
          <a:ln w="22859">
            <a:solidFill>
              <a:srgbClr val="00AF50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marL="407670" indent="-317500">
              <a:lnSpc>
                <a:spcPct val="100000"/>
              </a:lnSpc>
              <a:spcBef>
                <a:spcPts val="765"/>
              </a:spcBef>
              <a:buClr>
                <a:srgbClr val="009900"/>
              </a:buClr>
              <a:buFont typeface="Wingdings"/>
              <a:buChar char=""/>
              <a:tabLst>
                <a:tab pos="407670" algn="l"/>
              </a:tabLst>
            </a:pPr>
            <a:r>
              <a:rPr dirty="0" sz="2400" b="1">
                <a:latin typeface="微软雅黑"/>
                <a:cs typeface="微软雅黑"/>
              </a:rPr>
              <a:t>机器人：</a:t>
            </a:r>
            <a:r>
              <a:rPr dirty="0" sz="2200" spc="-5" b="1">
                <a:latin typeface="微软雅黑"/>
                <a:cs typeface="微软雅黑"/>
              </a:rPr>
              <a:t>是一种半自主或全自主作业的机</a:t>
            </a:r>
            <a:r>
              <a:rPr dirty="0" sz="2200" b="1">
                <a:latin typeface="微软雅黑"/>
                <a:cs typeface="微软雅黑"/>
              </a:rPr>
              <a:t>器</a:t>
            </a:r>
            <a:r>
              <a:rPr dirty="0" sz="2200" spc="-5" b="1">
                <a:latin typeface="微软雅黑"/>
                <a:cs typeface="微软雅黑"/>
              </a:rPr>
              <a:t>，应</a:t>
            </a:r>
            <a:r>
              <a:rPr dirty="0" sz="2200" b="1">
                <a:latin typeface="微软雅黑"/>
                <a:cs typeface="微软雅黑"/>
              </a:rPr>
              <a:t>用</a:t>
            </a:r>
            <a:r>
              <a:rPr dirty="0" sz="2200" spc="-5" b="1">
                <a:latin typeface="微软雅黑"/>
                <a:cs typeface="微软雅黑"/>
              </a:rPr>
              <a:t>于生</a:t>
            </a:r>
            <a:r>
              <a:rPr dirty="0" sz="2200" b="1">
                <a:latin typeface="微软雅黑"/>
                <a:cs typeface="微软雅黑"/>
              </a:rPr>
              <a:t>产</a:t>
            </a:r>
            <a:r>
              <a:rPr dirty="0" sz="2200" spc="-5" b="1">
                <a:latin typeface="微软雅黑"/>
                <a:cs typeface="微软雅黑"/>
              </a:rPr>
              <a:t>过程</a:t>
            </a:r>
            <a:endParaRPr sz="2200">
              <a:latin typeface="微软雅黑"/>
              <a:cs typeface="微软雅黑"/>
            </a:endParaRPr>
          </a:p>
          <a:p>
            <a:pPr marL="90170" marR="111760">
              <a:lnSpc>
                <a:spcPct val="130000"/>
              </a:lnSpc>
              <a:spcBef>
                <a:spcPts val="45"/>
              </a:spcBef>
            </a:pPr>
            <a:r>
              <a:rPr dirty="0" sz="2200" spc="-10" b="1">
                <a:latin typeface="微软雅黑"/>
                <a:cs typeface="微软雅黑"/>
              </a:rPr>
              <a:t>与制造环境的称为工业机器人，应</a:t>
            </a:r>
            <a:r>
              <a:rPr dirty="0" sz="2200" b="1">
                <a:latin typeface="微软雅黑"/>
                <a:cs typeface="微软雅黑"/>
              </a:rPr>
              <a:t>用</a:t>
            </a:r>
            <a:r>
              <a:rPr dirty="0" sz="2200" spc="-10" b="1">
                <a:latin typeface="微软雅黑"/>
                <a:cs typeface="微软雅黑"/>
              </a:rPr>
              <a:t>于非</a:t>
            </a:r>
            <a:r>
              <a:rPr dirty="0" sz="2200" b="1">
                <a:latin typeface="微软雅黑"/>
                <a:cs typeface="微软雅黑"/>
              </a:rPr>
              <a:t>制</a:t>
            </a:r>
            <a:r>
              <a:rPr dirty="0" sz="2200" spc="-10" b="1">
                <a:latin typeface="微软雅黑"/>
                <a:cs typeface="微软雅黑"/>
              </a:rPr>
              <a:t>造环</a:t>
            </a:r>
            <a:r>
              <a:rPr dirty="0" sz="2200" b="1">
                <a:latin typeface="微软雅黑"/>
                <a:cs typeface="微软雅黑"/>
              </a:rPr>
              <a:t>境</a:t>
            </a:r>
            <a:r>
              <a:rPr dirty="0" sz="2200" spc="-10" b="1">
                <a:latin typeface="微软雅黑"/>
                <a:cs typeface="微软雅黑"/>
              </a:rPr>
              <a:t>完成</a:t>
            </a:r>
            <a:r>
              <a:rPr dirty="0" sz="2200" b="1">
                <a:latin typeface="微软雅黑"/>
                <a:cs typeface="微软雅黑"/>
              </a:rPr>
              <a:t>有</a:t>
            </a:r>
            <a:r>
              <a:rPr dirty="0" sz="2200" spc="-10" b="1">
                <a:latin typeface="微软雅黑"/>
                <a:cs typeface="微软雅黑"/>
              </a:rPr>
              <a:t>益于</a:t>
            </a:r>
            <a:r>
              <a:rPr dirty="0" sz="2200" b="1">
                <a:latin typeface="微软雅黑"/>
                <a:cs typeface="微软雅黑"/>
              </a:rPr>
              <a:t>人</a:t>
            </a:r>
            <a:r>
              <a:rPr dirty="0" sz="2200" spc="-5" b="1">
                <a:latin typeface="微软雅黑"/>
                <a:cs typeface="微软雅黑"/>
              </a:rPr>
              <a:t>类 的服务工作称为服务机器人。（国</a:t>
            </a:r>
            <a:r>
              <a:rPr dirty="0" sz="2200" b="1">
                <a:latin typeface="微软雅黑"/>
                <a:cs typeface="微软雅黑"/>
              </a:rPr>
              <a:t>际</a:t>
            </a:r>
            <a:r>
              <a:rPr dirty="0" sz="2200" spc="-5" b="1">
                <a:latin typeface="微软雅黑"/>
                <a:cs typeface="微软雅黑"/>
              </a:rPr>
              <a:t>机器</a:t>
            </a:r>
            <a:r>
              <a:rPr dirty="0" sz="2200" b="1">
                <a:latin typeface="微软雅黑"/>
                <a:cs typeface="微软雅黑"/>
              </a:rPr>
              <a:t>人</a:t>
            </a:r>
            <a:r>
              <a:rPr dirty="0" sz="2200" spc="-5" b="1">
                <a:latin typeface="微软雅黑"/>
                <a:cs typeface="微软雅黑"/>
              </a:rPr>
              <a:t>联合</a:t>
            </a:r>
            <a:r>
              <a:rPr dirty="0" sz="2200" spc="20" b="1">
                <a:latin typeface="微软雅黑"/>
                <a:cs typeface="微软雅黑"/>
              </a:rPr>
              <a:t>会</a:t>
            </a:r>
            <a:r>
              <a:rPr dirty="0" sz="2200" spc="-5" b="1">
                <a:latin typeface="微软雅黑"/>
                <a:cs typeface="微软雅黑"/>
              </a:rPr>
              <a:t>IFR--  </a:t>
            </a:r>
            <a:r>
              <a:rPr dirty="0" sz="2200" spc="-10" b="1">
                <a:latin typeface="微软雅黑"/>
                <a:cs typeface="微软雅黑"/>
              </a:rPr>
              <a:t>International</a:t>
            </a:r>
            <a:r>
              <a:rPr dirty="0" sz="2200" spc="15" b="1">
                <a:latin typeface="微软雅黑"/>
                <a:cs typeface="微软雅黑"/>
              </a:rPr>
              <a:t> </a:t>
            </a:r>
            <a:r>
              <a:rPr dirty="0" sz="2200" spc="-5" b="1">
                <a:latin typeface="微软雅黑"/>
                <a:cs typeface="微软雅黑"/>
              </a:rPr>
              <a:t>Federation</a:t>
            </a:r>
            <a:r>
              <a:rPr dirty="0" sz="2200" spc="-10" b="1">
                <a:latin typeface="微软雅黑"/>
                <a:cs typeface="微软雅黑"/>
              </a:rPr>
              <a:t> </a:t>
            </a:r>
            <a:r>
              <a:rPr dirty="0" sz="2200" spc="-25" b="1">
                <a:latin typeface="微软雅黑"/>
                <a:cs typeface="微软雅黑"/>
              </a:rPr>
              <a:t>of</a:t>
            </a:r>
            <a:r>
              <a:rPr dirty="0" sz="2200" spc="-5" b="1">
                <a:latin typeface="微软雅黑"/>
                <a:cs typeface="微软雅黑"/>
              </a:rPr>
              <a:t> </a:t>
            </a:r>
            <a:r>
              <a:rPr dirty="0" sz="2200" spc="-10" b="1">
                <a:latin typeface="微软雅黑"/>
                <a:cs typeface="微软雅黑"/>
              </a:rPr>
              <a:t>Robotics，1987</a:t>
            </a:r>
            <a:r>
              <a:rPr dirty="0" sz="2200" spc="-5" b="1">
                <a:latin typeface="微软雅黑"/>
                <a:cs typeface="微软雅黑"/>
              </a:rPr>
              <a:t>年成</a:t>
            </a:r>
            <a:r>
              <a:rPr dirty="0" sz="2200" b="1">
                <a:latin typeface="微软雅黑"/>
                <a:cs typeface="微软雅黑"/>
              </a:rPr>
              <a:t>立</a:t>
            </a:r>
            <a:r>
              <a:rPr dirty="0" sz="2200" spc="-5" b="1">
                <a:latin typeface="微软雅黑"/>
                <a:cs typeface="微软雅黑"/>
              </a:rPr>
              <a:t>）</a:t>
            </a:r>
            <a:endParaRPr sz="2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67" y="1760220"/>
            <a:ext cx="7805928" cy="44226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1696" y="383794"/>
            <a:ext cx="49517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</a:rPr>
              <a:t>移动操作机器</a:t>
            </a:r>
            <a:r>
              <a:rPr dirty="0" sz="2400" spc="-15">
                <a:solidFill>
                  <a:srgbClr val="0000FF"/>
                </a:solidFill>
              </a:rPr>
              <a:t>人</a:t>
            </a:r>
            <a:r>
              <a:rPr dirty="0" sz="2400" spc="-5">
                <a:solidFill>
                  <a:srgbClr val="0000FF"/>
                </a:solidFill>
              </a:rPr>
              <a:t>—</a:t>
            </a:r>
            <a:r>
              <a:rPr dirty="0" sz="2400">
                <a:solidFill>
                  <a:srgbClr val="0000FF"/>
                </a:solidFill>
              </a:rPr>
              <a:t>—文件档案的存取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9884" y="132969"/>
            <a:ext cx="287401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室外巡检机器人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436" y="967739"/>
            <a:ext cx="9988296" cy="566013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8885" y="487552"/>
            <a:ext cx="5861685" cy="403860"/>
          </a:xfrm>
          <a:prstGeom prst="rect"/>
          <a:solidFill>
            <a:srgbClr val="ED742A"/>
          </a:solidFill>
        </p:spPr>
        <p:txBody>
          <a:bodyPr wrap="square" lIns="0" tIns="2603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4"/>
              </a:spcBef>
            </a:pPr>
            <a:r>
              <a:rPr dirty="0" sz="2400">
                <a:solidFill>
                  <a:srgbClr val="000000"/>
                </a:solidFill>
              </a:rPr>
              <a:t>优爱智合</a:t>
            </a:r>
            <a:r>
              <a:rPr dirty="0" sz="2400" spc="-6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机器人科技公司的基</a:t>
            </a:r>
            <a:r>
              <a:rPr dirty="0" sz="2400" spc="-20">
                <a:solidFill>
                  <a:srgbClr val="000000"/>
                </a:solidFill>
              </a:rPr>
              <a:t>于</a:t>
            </a:r>
            <a:r>
              <a:rPr dirty="0" sz="2400" spc="-5">
                <a:solidFill>
                  <a:srgbClr val="000000"/>
                </a:solidFill>
              </a:rPr>
              <a:t>5G</a:t>
            </a:r>
            <a:r>
              <a:rPr dirty="0" sz="2400">
                <a:solidFill>
                  <a:srgbClr val="000000"/>
                </a:solidFill>
              </a:rPr>
              <a:t>的</a:t>
            </a:r>
            <a:r>
              <a:rPr dirty="0" sz="2400" spc="-5">
                <a:solidFill>
                  <a:srgbClr val="000000"/>
                </a:solidFill>
              </a:rPr>
              <a:t>TMS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858506" y="500888"/>
            <a:ext cx="18561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智慧物流系统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4938" y="1448815"/>
            <a:ext cx="28251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微软雅黑"/>
                <a:cs typeface="微软雅黑"/>
              </a:rPr>
              <a:t>智能车间、仓库物流系统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888" y="1941575"/>
            <a:ext cx="7888223" cy="44363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663" y="106679"/>
            <a:ext cx="1475232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859155"/>
            <a:chOff x="0" y="0"/>
            <a:chExt cx="12192000" cy="859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8587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8" y="85343"/>
              <a:ext cx="1965960" cy="3977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8587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12192000" cy="594360"/>
            </a:xfrm>
            <a:custGeom>
              <a:avLst/>
              <a:gdLst/>
              <a:ahLst/>
              <a:cxnLst/>
              <a:rect l="l" t="t" r="r" b="b"/>
              <a:pathLst>
                <a:path w="12192000" h="594360">
                  <a:moveTo>
                    <a:pt x="12192000" y="0"/>
                  </a:moveTo>
                  <a:lnTo>
                    <a:pt x="0" y="0"/>
                  </a:lnTo>
                  <a:lnTo>
                    <a:pt x="0" y="594360"/>
                  </a:lnTo>
                  <a:lnTo>
                    <a:pt x="12192000" y="5943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948" y="85343"/>
              <a:ext cx="1965960" cy="3977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69335" y="70103"/>
              <a:ext cx="6916420" cy="433070"/>
            </a:xfrm>
            <a:custGeom>
              <a:avLst/>
              <a:gdLst/>
              <a:ahLst/>
              <a:cxnLst/>
              <a:rect l="l" t="t" r="r" b="b"/>
              <a:pathLst>
                <a:path w="6916420" h="433070">
                  <a:moveTo>
                    <a:pt x="6699504" y="0"/>
                  </a:moveTo>
                  <a:lnTo>
                    <a:pt x="216408" y="0"/>
                  </a:lnTo>
                  <a:lnTo>
                    <a:pt x="166791" y="5716"/>
                  </a:lnTo>
                  <a:lnTo>
                    <a:pt x="121242" y="21998"/>
                  </a:lnTo>
                  <a:lnTo>
                    <a:pt x="81060" y="47546"/>
                  </a:lnTo>
                  <a:lnTo>
                    <a:pt x="47546" y="81060"/>
                  </a:lnTo>
                  <a:lnTo>
                    <a:pt x="21998" y="121242"/>
                  </a:lnTo>
                  <a:lnTo>
                    <a:pt x="5716" y="166791"/>
                  </a:lnTo>
                  <a:lnTo>
                    <a:pt x="0" y="216407"/>
                  </a:lnTo>
                  <a:lnTo>
                    <a:pt x="5716" y="266024"/>
                  </a:lnTo>
                  <a:lnTo>
                    <a:pt x="21998" y="311573"/>
                  </a:lnTo>
                  <a:lnTo>
                    <a:pt x="47546" y="351755"/>
                  </a:lnTo>
                  <a:lnTo>
                    <a:pt x="81060" y="385269"/>
                  </a:lnTo>
                  <a:lnTo>
                    <a:pt x="121242" y="410817"/>
                  </a:lnTo>
                  <a:lnTo>
                    <a:pt x="166791" y="427099"/>
                  </a:lnTo>
                  <a:lnTo>
                    <a:pt x="216408" y="432816"/>
                  </a:lnTo>
                  <a:lnTo>
                    <a:pt x="6699504" y="432816"/>
                  </a:lnTo>
                  <a:lnTo>
                    <a:pt x="6749120" y="427099"/>
                  </a:lnTo>
                  <a:lnTo>
                    <a:pt x="6794669" y="410817"/>
                  </a:lnTo>
                  <a:lnTo>
                    <a:pt x="6834851" y="385269"/>
                  </a:lnTo>
                  <a:lnTo>
                    <a:pt x="6868365" y="351755"/>
                  </a:lnTo>
                  <a:lnTo>
                    <a:pt x="6893913" y="311573"/>
                  </a:lnTo>
                  <a:lnTo>
                    <a:pt x="6910195" y="266024"/>
                  </a:lnTo>
                  <a:lnTo>
                    <a:pt x="6915911" y="216407"/>
                  </a:lnTo>
                  <a:lnTo>
                    <a:pt x="6910195" y="166791"/>
                  </a:lnTo>
                  <a:lnTo>
                    <a:pt x="6893913" y="121242"/>
                  </a:lnTo>
                  <a:lnTo>
                    <a:pt x="6868365" y="81060"/>
                  </a:lnTo>
                  <a:lnTo>
                    <a:pt x="6834851" y="47546"/>
                  </a:lnTo>
                  <a:lnTo>
                    <a:pt x="6794669" y="21998"/>
                  </a:lnTo>
                  <a:lnTo>
                    <a:pt x="6749120" y="5716"/>
                  </a:lnTo>
                  <a:lnTo>
                    <a:pt x="669950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33138" y="78994"/>
            <a:ext cx="3987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二、移动操作机器人关键技术</a:t>
            </a:r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091944" y="711949"/>
            <a:ext cx="7398384" cy="1058545"/>
          </a:xfrm>
          <a:prstGeom prst="rect">
            <a:avLst/>
          </a:prstGeom>
        </p:spPr>
        <p:txBody>
          <a:bodyPr wrap="square" lIns="0" tIns="209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2400" b="1">
                <a:latin typeface="微软雅黑"/>
                <a:cs typeface="微软雅黑"/>
              </a:rPr>
              <a:t>动态目标检测及跟踪技术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>
                <a:latin typeface="微软雅黑"/>
                <a:cs typeface="微软雅黑"/>
              </a:rPr>
              <a:t>基于多线激光雷达的目</a:t>
            </a:r>
            <a:r>
              <a:rPr dirty="0" sz="2000" spc="-15">
                <a:latin typeface="微软雅黑"/>
                <a:cs typeface="微软雅黑"/>
              </a:rPr>
              <a:t>标</a:t>
            </a:r>
            <a:r>
              <a:rPr dirty="0" sz="2000">
                <a:latin typeface="微软雅黑"/>
                <a:cs typeface="微软雅黑"/>
              </a:rPr>
              <a:t>检测</a:t>
            </a:r>
            <a:r>
              <a:rPr dirty="0" sz="2000" spc="-15">
                <a:latin typeface="微软雅黑"/>
                <a:cs typeface="微软雅黑"/>
              </a:rPr>
              <a:t>算</a:t>
            </a:r>
            <a:r>
              <a:rPr dirty="0" sz="2000">
                <a:latin typeface="微软雅黑"/>
                <a:cs typeface="微软雅黑"/>
              </a:rPr>
              <a:t>法主</a:t>
            </a:r>
            <a:r>
              <a:rPr dirty="0" sz="2000" spc="-15">
                <a:latin typeface="微软雅黑"/>
                <a:cs typeface="微软雅黑"/>
              </a:rPr>
              <a:t>要</a:t>
            </a:r>
            <a:r>
              <a:rPr dirty="0" sz="2000">
                <a:latin typeface="微软雅黑"/>
                <a:cs typeface="微软雅黑"/>
              </a:rPr>
              <a:t>难度</a:t>
            </a:r>
            <a:r>
              <a:rPr dirty="0" sz="2000" spc="-15">
                <a:latin typeface="微软雅黑"/>
                <a:cs typeface="微软雅黑"/>
              </a:rPr>
              <a:t>在</a:t>
            </a:r>
            <a:r>
              <a:rPr dirty="0" sz="2000" spc="5">
                <a:latin typeface="微软雅黑"/>
                <a:cs typeface="微软雅黑"/>
              </a:rPr>
              <a:t>于</a:t>
            </a:r>
            <a:r>
              <a:rPr dirty="0" sz="2000">
                <a:solidFill>
                  <a:srgbClr val="C55A11"/>
                </a:solidFill>
                <a:latin typeface="微软雅黑"/>
                <a:cs typeface="微软雅黑"/>
              </a:rPr>
              <a:t>点</a:t>
            </a:r>
            <a:r>
              <a:rPr dirty="0" sz="2000" spc="-10">
                <a:solidFill>
                  <a:srgbClr val="C55A11"/>
                </a:solidFill>
                <a:latin typeface="微软雅黑"/>
                <a:cs typeface="微软雅黑"/>
              </a:rPr>
              <a:t>云</a:t>
            </a:r>
            <a:r>
              <a:rPr dirty="0" sz="2000">
                <a:solidFill>
                  <a:srgbClr val="C55A11"/>
                </a:solidFill>
                <a:latin typeface="微软雅黑"/>
                <a:cs typeface="微软雅黑"/>
              </a:rPr>
              <a:t>的非结构</a:t>
            </a:r>
            <a:r>
              <a:rPr dirty="0" sz="2000" spc="-15">
                <a:solidFill>
                  <a:srgbClr val="C55A11"/>
                </a:solidFill>
                <a:latin typeface="微软雅黑"/>
                <a:cs typeface="微软雅黑"/>
              </a:rPr>
              <a:t>性</a:t>
            </a:r>
            <a:r>
              <a:rPr dirty="0" sz="2000">
                <a:latin typeface="微软雅黑"/>
                <a:cs typeface="微软雅黑"/>
              </a:rPr>
              <a:t>；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0720" y="2020823"/>
            <a:ext cx="8453628" cy="44988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406" y="901953"/>
            <a:ext cx="11240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dirty="0" sz="1800">
                <a:latin typeface="微软雅黑"/>
                <a:cs typeface="微软雅黑"/>
              </a:rPr>
              <a:t>视觉</a:t>
            </a:r>
            <a:r>
              <a:rPr dirty="0" sz="1800" spc="-5">
                <a:latin typeface="微软雅黑"/>
                <a:cs typeface="微软雅黑"/>
              </a:rPr>
              <a:t>S</a:t>
            </a:r>
            <a:r>
              <a:rPr dirty="0" sz="1800" spc="50">
                <a:latin typeface="微软雅黑"/>
                <a:cs typeface="微软雅黑"/>
              </a:rPr>
              <a:t>L</a:t>
            </a:r>
            <a:r>
              <a:rPr dirty="0" sz="1800">
                <a:latin typeface="微软雅黑"/>
                <a:cs typeface="微软雅黑"/>
              </a:rPr>
              <a:t>A</a:t>
            </a:r>
            <a:r>
              <a:rPr dirty="0" sz="1800" spc="10">
                <a:latin typeface="微软雅黑"/>
                <a:cs typeface="微软雅黑"/>
              </a:rPr>
              <a:t>M</a:t>
            </a:r>
            <a:r>
              <a:rPr dirty="0" sz="1800">
                <a:latin typeface="微软雅黑"/>
                <a:cs typeface="微软雅黑"/>
              </a:rPr>
              <a:t>主</a:t>
            </a:r>
            <a:r>
              <a:rPr dirty="0" sz="1800" spc="-15">
                <a:latin typeface="微软雅黑"/>
                <a:cs typeface="微软雅黑"/>
              </a:rPr>
              <a:t>要</a:t>
            </a:r>
            <a:r>
              <a:rPr dirty="0" sz="1800">
                <a:latin typeface="微软雅黑"/>
                <a:cs typeface="微软雅黑"/>
              </a:rPr>
              <a:t>是基于</a:t>
            </a: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相</a:t>
            </a:r>
            <a:r>
              <a:rPr dirty="0" sz="1800" spc="-5">
                <a:solidFill>
                  <a:srgbClr val="FF0000"/>
                </a:solidFill>
                <a:latin typeface="微软雅黑"/>
                <a:cs typeface="微软雅黑"/>
              </a:rPr>
              <a:t>机</a:t>
            </a:r>
            <a:r>
              <a:rPr dirty="0" sz="1800">
                <a:latin typeface="微软雅黑"/>
                <a:cs typeface="微软雅黑"/>
              </a:rPr>
              <a:t>来完成环境的感知工作，相对而言，相机成本较低，更容易集成到移动机器人上。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2247" y="261569"/>
            <a:ext cx="15347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0000"/>
                </a:solidFill>
              </a:rPr>
              <a:t>视觉</a:t>
            </a:r>
            <a:r>
              <a:rPr dirty="0" sz="2400">
                <a:solidFill>
                  <a:srgbClr val="000000"/>
                </a:solidFill>
              </a:rPr>
              <a:t>S</a:t>
            </a:r>
            <a:r>
              <a:rPr dirty="0" sz="2400" spc="45">
                <a:solidFill>
                  <a:srgbClr val="000000"/>
                </a:solidFill>
              </a:rPr>
              <a:t>L</a:t>
            </a:r>
            <a:r>
              <a:rPr dirty="0" sz="2400">
                <a:solidFill>
                  <a:srgbClr val="000000"/>
                </a:solidFill>
              </a:rPr>
              <a:t>AM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20" y="1478280"/>
            <a:ext cx="5614416" cy="50093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73807" y="3497579"/>
            <a:ext cx="2186940" cy="615950"/>
          </a:xfrm>
          <a:custGeom>
            <a:avLst/>
            <a:gdLst/>
            <a:ahLst/>
            <a:cxnLst/>
            <a:rect l="l" t="t" r="r" b="b"/>
            <a:pathLst>
              <a:path w="2186940" h="615950">
                <a:moveTo>
                  <a:pt x="2102358" y="0"/>
                </a:moveTo>
                <a:lnTo>
                  <a:pt x="84581" y="0"/>
                </a:lnTo>
                <a:lnTo>
                  <a:pt x="51649" y="6643"/>
                </a:lnTo>
                <a:lnTo>
                  <a:pt x="24764" y="24765"/>
                </a:lnTo>
                <a:lnTo>
                  <a:pt x="6643" y="51649"/>
                </a:lnTo>
                <a:lnTo>
                  <a:pt x="0" y="84582"/>
                </a:lnTo>
                <a:lnTo>
                  <a:pt x="0" y="531114"/>
                </a:lnTo>
                <a:lnTo>
                  <a:pt x="6643" y="564046"/>
                </a:lnTo>
                <a:lnTo>
                  <a:pt x="24765" y="590931"/>
                </a:lnTo>
                <a:lnTo>
                  <a:pt x="51649" y="609052"/>
                </a:lnTo>
                <a:lnTo>
                  <a:pt x="84581" y="615696"/>
                </a:lnTo>
                <a:lnTo>
                  <a:pt x="2102358" y="615696"/>
                </a:lnTo>
                <a:lnTo>
                  <a:pt x="2135290" y="609052"/>
                </a:lnTo>
                <a:lnTo>
                  <a:pt x="2162175" y="590931"/>
                </a:lnTo>
                <a:lnTo>
                  <a:pt x="2180296" y="564046"/>
                </a:lnTo>
                <a:lnTo>
                  <a:pt x="2186940" y="531114"/>
                </a:lnTo>
                <a:lnTo>
                  <a:pt x="2186940" y="84582"/>
                </a:lnTo>
                <a:lnTo>
                  <a:pt x="2180296" y="51649"/>
                </a:lnTo>
                <a:lnTo>
                  <a:pt x="2162174" y="24764"/>
                </a:lnTo>
                <a:lnTo>
                  <a:pt x="2135290" y="6643"/>
                </a:lnTo>
                <a:lnTo>
                  <a:pt x="210235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46629" y="3663822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多传感器融合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3807" y="4684776"/>
            <a:ext cx="2186940" cy="615950"/>
          </a:xfrm>
          <a:custGeom>
            <a:avLst/>
            <a:gdLst/>
            <a:ahLst/>
            <a:cxnLst/>
            <a:rect l="l" t="t" r="r" b="b"/>
            <a:pathLst>
              <a:path w="2186940" h="615950">
                <a:moveTo>
                  <a:pt x="2102358" y="0"/>
                </a:moveTo>
                <a:lnTo>
                  <a:pt x="84581" y="0"/>
                </a:lnTo>
                <a:lnTo>
                  <a:pt x="51649" y="6643"/>
                </a:lnTo>
                <a:lnTo>
                  <a:pt x="24764" y="24765"/>
                </a:lnTo>
                <a:lnTo>
                  <a:pt x="6643" y="51649"/>
                </a:lnTo>
                <a:lnTo>
                  <a:pt x="0" y="84581"/>
                </a:lnTo>
                <a:lnTo>
                  <a:pt x="0" y="531113"/>
                </a:lnTo>
                <a:lnTo>
                  <a:pt x="6643" y="564046"/>
                </a:lnTo>
                <a:lnTo>
                  <a:pt x="24765" y="590931"/>
                </a:lnTo>
                <a:lnTo>
                  <a:pt x="51649" y="609052"/>
                </a:lnTo>
                <a:lnTo>
                  <a:pt x="84581" y="615696"/>
                </a:lnTo>
                <a:lnTo>
                  <a:pt x="2102358" y="615696"/>
                </a:lnTo>
                <a:lnTo>
                  <a:pt x="2135290" y="609052"/>
                </a:lnTo>
                <a:lnTo>
                  <a:pt x="2162175" y="590931"/>
                </a:lnTo>
                <a:lnTo>
                  <a:pt x="2180296" y="564046"/>
                </a:lnTo>
                <a:lnTo>
                  <a:pt x="2186940" y="531113"/>
                </a:lnTo>
                <a:lnTo>
                  <a:pt x="2186940" y="84581"/>
                </a:lnTo>
                <a:lnTo>
                  <a:pt x="2180296" y="51649"/>
                </a:lnTo>
                <a:lnTo>
                  <a:pt x="2162174" y="24764"/>
                </a:lnTo>
                <a:lnTo>
                  <a:pt x="2135290" y="6643"/>
                </a:lnTo>
                <a:lnTo>
                  <a:pt x="210235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47213" y="4851653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视觉里程计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73807" y="5871971"/>
            <a:ext cx="2186940" cy="615950"/>
          </a:xfrm>
          <a:custGeom>
            <a:avLst/>
            <a:gdLst/>
            <a:ahLst/>
            <a:cxnLst/>
            <a:rect l="l" t="t" r="r" b="b"/>
            <a:pathLst>
              <a:path w="2186940" h="615950">
                <a:moveTo>
                  <a:pt x="2102358" y="0"/>
                </a:moveTo>
                <a:lnTo>
                  <a:pt x="84581" y="0"/>
                </a:lnTo>
                <a:lnTo>
                  <a:pt x="51649" y="6647"/>
                </a:lnTo>
                <a:lnTo>
                  <a:pt x="24764" y="24774"/>
                </a:lnTo>
                <a:lnTo>
                  <a:pt x="6643" y="51660"/>
                </a:lnTo>
                <a:lnTo>
                  <a:pt x="0" y="84581"/>
                </a:lnTo>
                <a:lnTo>
                  <a:pt x="0" y="531113"/>
                </a:lnTo>
                <a:lnTo>
                  <a:pt x="6643" y="564035"/>
                </a:lnTo>
                <a:lnTo>
                  <a:pt x="24765" y="590921"/>
                </a:lnTo>
                <a:lnTo>
                  <a:pt x="51649" y="609048"/>
                </a:lnTo>
                <a:lnTo>
                  <a:pt x="84581" y="615695"/>
                </a:lnTo>
                <a:lnTo>
                  <a:pt x="2102358" y="615695"/>
                </a:lnTo>
                <a:lnTo>
                  <a:pt x="2135290" y="609048"/>
                </a:lnTo>
                <a:lnTo>
                  <a:pt x="2162175" y="590921"/>
                </a:lnTo>
                <a:lnTo>
                  <a:pt x="2180296" y="564035"/>
                </a:lnTo>
                <a:lnTo>
                  <a:pt x="2186940" y="531113"/>
                </a:lnTo>
                <a:lnTo>
                  <a:pt x="2186940" y="84581"/>
                </a:lnTo>
                <a:lnTo>
                  <a:pt x="2180296" y="51660"/>
                </a:lnTo>
                <a:lnTo>
                  <a:pt x="2162174" y="24774"/>
                </a:lnTo>
                <a:lnTo>
                  <a:pt x="2135290" y="6647"/>
                </a:lnTo>
                <a:lnTo>
                  <a:pt x="210235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49320" y="6039408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地图构建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27505" y="1679194"/>
            <a:ext cx="3800475" cy="4546600"/>
            <a:chOff x="1127505" y="1679194"/>
            <a:chExt cx="3800475" cy="4546600"/>
          </a:xfrm>
        </p:grpSpPr>
        <p:sp>
          <p:nvSpPr>
            <p:cNvPr id="12" name="object 12"/>
            <p:cNvSpPr/>
            <p:nvPr/>
          </p:nvSpPr>
          <p:spPr>
            <a:xfrm>
              <a:off x="1463040" y="2955797"/>
              <a:ext cx="3464560" cy="3269615"/>
            </a:xfrm>
            <a:custGeom>
              <a:avLst/>
              <a:gdLst/>
              <a:ahLst/>
              <a:cxnLst/>
              <a:rect l="l" t="t" r="r" b="b"/>
              <a:pathLst>
                <a:path w="3464560" h="3269615">
                  <a:moveTo>
                    <a:pt x="811403" y="3225965"/>
                  </a:moveTo>
                  <a:lnTo>
                    <a:pt x="782447" y="3211487"/>
                  </a:lnTo>
                  <a:lnTo>
                    <a:pt x="724535" y="3182531"/>
                  </a:lnTo>
                  <a:lnTo>
                    <a:pt x="724535" y="3211487"/>
                  </a:lnTo>
                  <a:lnTo>
                    <a:pt x="57912" y="3211487"/>
                  </a:lnTo>
                  <a:lnTo>
                    <a:pt x="57912" y="3054096"/>
                  </a:lnTo>
                  <a:lnTo>
                    <a:pt x="86868" y="3054096"/>
                  </a:lnTo>
                  <a:lnTo>
                    <a:pt x="79629" y="3039618"/>
                  </a:lnTo>
                  <a:lnTo>
                    <a:pt x="43434" y="2967228"/>
                  </a:lnTo>
                  <a:lnTo>
                    <a:pt x="0" y="3054096"/>
                  </a:lnTo>
                  <a:lnTo>
                    <a:pt x="28956" y="3054096"/>
                  </a:lnTo>
                  <a:lnTo>
                    <a:pt x="28956" y="3240443"/>
                  </a:lnTo>
                  <a:lnTo>
                    <a:pt x="724535" y="3240443"/>
                  </a:lnTo>
                  <a:lnTo>
                    <a:pt x="724535" y="3269399"/>
                  </a:lnTo>
                  <a:lnTo>
                    <a:pt x="782447" y="3240443"/>
                  </a:lnTo>
                  <a:lnTo>
                    <a:pt x="811403" y="3225965"/>
                  </a:lnTo>
                  <a:close/>
                </a:path>
                <a:path w="3464560" h="3269615">
                  <a:moveTo>
                    <a:pt x="811403" y="835914"/>
                  </a:moveTo>
                  <a:lnTo>
                    <a:pt x="28956" y="835914"/>
                  </a:lnTo>
                  <a:lnTo>
                    <a:pt x="28956" y="1022223"/>
                  </a:lnTo>
                  <a:lnTo>
                    <a:pt x="0" y="1022223"/>
                  </a:lnTo>
                  <a:lnTo>
                    <a:pt x="43434" y="1109091"/>
                  </a:lnTo>
                  <a:lnTo>
                    <a:pt x="79629" y="1036701"/>
                  </a:lnTo>
                  <a:lnTo>
                    <a:pt x="86868" y="1022223"/>
                  </a:lnTo>
                  <a:lnTo>
                    <a:pt x="57912" y="1022223"/>
                  </a:lnTo>
                  <a:lnTo>
                    <a:pt x="57912" y="864870"/>
                  </a:lnTo>
                  <a:lnTo>
                    <a:pt x="811403" y="864870"/>
                  </a:lnTo>
                  <a:lnTo>
                    <a:pt x="811403" y="850392"/>
                  </a:lnTo>
                  <a:lnTo>
                    <a:pt x="811403" y="835914"/>
                  </a:lnTo>
                  <a:close/>
                </a:path>
                <a:path w="3464560" h="3269615">
                  <a:moveTo>
                    <a:pt x="1947672" y="2830550"/>
                  </a:moveTo>
                  <a:lnTo>
                    <a:pt x="1918716" y="2830550"/>
                  </a:lnTo>
                  <a:lnTo>
                    <a:pt x="1918716" y="2345436"/>
                  </a:lnTo>
                  <a:lnTo>
                    <a:pt x="1889760" y="2345436"/>
                  </a:lnTo>
                  <a:lnTo>
                    <a:pt x="1889760" y="2830550"/>
                  </a:lnTo>
                  <a:lnTo>
                    <a:pt x="1860804" y="2830550"/>
                  </a:lnTo>
                  <a:lnTo>
                    <a:pt x="1904238" y="2917418"/>
                  </a:lnTo>
                  <a:lnTo>
                    <a:pt x="1940433" y="2845028"/>
                  </a:lnTo>
                  <a:lnTo>
                    <a:pt x="1947672" y="2830550"/>
                  </a:lnTo>
                  <a:close/>
                </a:path>
                <a:path w="3464560" h="3269615">
                  <a:moveTo>
                    <a:pt x="1947672" y="1643380"/>
                  </a:moveTo>
                  <a:lnTo>
                    <a:pt x="1918716" y="1643380"/>
                  </a:lnTo>
                  <a:lnTo>
                    <a:pt x="1918716" y="1158240"/>
                  </a:lnTo>
                  <a:lnTo>
                    <a:pt x="1889760" y="1158240"/>
                  </a:lnTo>
                  <a:lnTo>
                    <a:pt x="1889760" y="1643380"/>
                  </a:lnTo>
                  <a:lnTo>
                    <a:pt x="1860804" y="1643380"/>
                  </a:lnTo>
                  <a:lnTo>
                    <a:pt x="1904238" y="1730248"/>
                  </a:lnTo>
                  <a:lnTo>
                    <a:pt x="1940433" y="1657858"/>
                  </a:lnTo>
                  <a:lnTo>
                    <a:pt x="1947672" y="1643380"/>
                  </a:lnTo>
                  <a:close/>
                </a:path>
                <a:path w="3464560" h="3269615">
                  <a:moveTo>
                    <a:pt x="3464433" y="27432"/>
                  </a:moveTo>
                  <a:lnTo>
                    <a:pt x="3455162" y="0"/>
                  </a:lnTo>
                  <a:lnTo>
                    <a:pt x="1981835" y="500418"/>
                  </a:lnTo>
                  <a:lnTo>
                    <a:pt x="1972564" y="473075"/>
                  </a:lnTo>
                  <a:lnTo>
                    <a:pt x="1904796" y="541591"/>
                  </a:lnTo>
                  <a:lnTo>
                    <a:pt x="1904441" y="541235"/>
                  </a:lnTo>
                  <a:lnTo>
                    <a:pt x="1940433" y="469265"/>
                  </a:lnTo>
                  <a:lnTo>
                    <a:pt x="1947672" y="454787"/>
                  </a:lnTo>
                  <a:lnTo>
                    <a:pt x="1918716" y="454787"/>
                  </a:lnTo>
                  <a:lnTo>
                    <a:pt x="1918716" y="19812"/>
                  </a:lnTo>
                  <a:lnTo>
                    <a:pt x="1889760" y="19812"/>
                  </a:lnTo>
                  <a:lnTo>
                    <a:pt x="1889760" y="454787"/>
                  </a:lnTo>
                  <a:lnTo>
                    <a:pt x="1860804" y="454787"/>
                  </a:lnTo>
                  <a:lnTo>
                    <a:pt x="1903590" y="540372"/>
                  </a:lnTo>
                  <a:lnTo>
                    <a:pt x="1895919" y="532638"/>
                  </a:lnTo>
                  <a:lnTo>
                    <a:pt x="1836915" y="473202"/>
                  </a:lnTo>
                  <a:lnTo>
                    <a:pt x="1827669" y="500583"/>
                  </a:lnTo>
                  <a:lnTo>
                    <a:pt x="345186" y="0"/>
                  </a:lnTo>
                  <a:lnTo>
                    <a:pt x="336042" y="27432"/>
                  </a:lnTo>
                  <a:lnTo>
                    <a:pt x="1818398" y="528015"/>
                  </a:lnTo>
                  <a:lnTo>
                    <a:pt x="1809102" y="555498"/>
                  </a:lnTo>
                  <a:lnTo>
                    <a:pt x="1904809" y="542251"/>
                  </a:lnTo>
                  <a:lnTo>
                    <a:pt x="2000504" y="555371"/>
                  </a:lnTo>
                  <a:lnTo>
                    <a:pt x="1992731" y="532511"/>
                  </a:lnTo>
                  <a:lnTo>
                    <a:pt x="1991144" y="527837"/>
                  </a:lnTo>
                  <a:lnTo>
                    <a:pt x="3464433" y="27432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7665" y="1689354"/>
              <a:ext cx="1332230" cy="381000"/>
            </a:xfrm>
            <a:custGeom>
              <a:avLst/>
              <a:gdLst/>
              <a:ahLst/>
              <a:cxnLst/>
              <a:rect l="l" t="t" r="r" b="b"/>
              <a:pathLst>
                <a:path w="1332230" h="381000">
                  <a:moveTo>
                    <a:pt x="1331975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331975" y="381000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007E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7665" y="1689354"/>
              <a:ext cx="1332230" cy="381000"/>
            </a:xfrm>
            <a:custGeom>
              <a:avLst/>
              <a:gdLst/>
              <a:ahLst/>
              <a:cxnLst/>
              <a:rect l="l" t="t" r="r" b="b"/>
              <a:pathLst>
                <a:path w="1332230" h="381000">
                  <a:moveTo>
                    <a:pt x="0" y="381000"/>
                  </a:moveTo>
                  <a:lnTo>
                    <a:pt x="1331975" y="381000"/>
                  </a:lnTo>
                  <a:lnTo>
                    <a:pt x="1331975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ln w="19812">
              <a:solidFill>
                <a:srgbClr val="007E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37666" y="1679448"/>
            <a:ext cx="1332230" cy="406400"/>
          </a:xfrm>
          <a:prstGeom prst="rect">
            <a:avLst/>
          </a:prstGeom>
          <a:solidFill>
            <a:srgbClr val="007EC4"/>
          </a:solidFill>
        </p:spPr>
        <p:txBody>
          <a:bodyPr wrap="square" lIns="0" tIns="86360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680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轮式编码器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27505" y="2075433"/>
            <a:ext cx="1352550" cy="904240"/>
            <a:chOff x="1127505" y="2075433"/>
            <a:chExt cx="1352550" cy="904240"/>
          </a:xfrm>
        </p:grpSpPr>
        <p:sp>
          <p:nvSpPr>
            <p:cNvPr id="17" name="object 17"/>
            <p:cNvSpPr/>
            <p:nvPr/>
          </p:nvSpPr>
          <p:spPr>
            <a:xfrm>
              <a:off x="1137665" y="2085593"/>
              <a:ext cx="1332230" cy="883919"/>
            </a:xfrm>
            <a:custGeom>
              <a:avLst/>
              <a:gdLst/>
              <a:ahLst/>
              <a:cxnLst/>
              <a:rect l="l" t="t" r="r" b="b"/>
              <a:pathLst>
                <a:path w="1332230" h="883919">
                  <a:moveTo>
                    <a:pt x="1331975" y="0"/>
                  </a:moveTo>
                  <a:lnTo>
                    <a:pt x="0" y="0"/>
                  </a:lnTo>
                  <a:lnTo>
                    <a:pt x="0" y="883919"/>
                  </a:lnTo>
                  <a:lnTo>
                    <a:pt x="1331975" y="883919"/>
                  </a:lnTo>
                  <a:lnTo>
                    <a:pt x="1331975" y="0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37665" y="2085593"/>
              <a:ext cx="1332230" cy="883919"/>
            </a:xfrm>
            <a:custGeom>
              <a:avLst/>
              <a:gdLst/>
              <a:ahLst/>
              <a:cxnLst/>
              <a:rect l="l" t="t" r="r" b="b"/>
              <a:pathLst>
                <a:path w="1332230" h="883919">
                  <a:moveTo>
                    <a:pt x="0" y="883919"/>
                  </a:moveTo>
                  <a:lnTo>
                    <a:pt x="1331975" y="883919"/>
                  </a:lnTo>
                  <a:lnTo>
                    <a:pt x="1331975" y="0"/>
                  </a:lnTo>
                  <a:lnTo>
                    <a:pt x="0" y="0"/>
                  </a:lnTo>
                  <a:lnTo>
                    <a:pt x="0" y="883919"/>
                  </a:lnTo>
                  <a:close/>
                </a:path>
              </a:pathLst>
            </a:custGeom>
            <a:ln w="19812">
              <a:solidFill>
                <a:srgbClr val="007E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088" y="2157983"/>
            <a:ext cx="672084" cy="73761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257294" y="1679448"/>
            <a:ext cx="1332230" cy="406400"/>
          </a:xfrm>
          <a:prstGeom prst="rect">
            <a:avLst/>
          </a:prstGeom>
          <a:solidFill>
            <a:srgbClr val="007EC4"/>
          </a:solidFill>
        </p:spPr>
        <p:txBody>
          <a:bodyPr wrap="square" lIns="0" tIns="86360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680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相机图像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47134" y="2075433"/>
            <a:ext cx="1352550" cy="904240"/>
            <a:chOff x="4247134" y="2075433"/>
            <a:chExt cx="1352550" cy="904240"/>
          </a:xfrm>
        </p:grpSpPr>
        <p:sp>
          <p:nvSpPr>
            <p:cNvPr id="22" name="object 22"/>
            <p:cNvSpPr/>
            <p:nvPr/>
          </p:nvSpPr>
          <p:spPr>
            <a:xfrm>
              <a:off x="4257294" y="2085593"/>
              <a:ext cx="1332230" cy="883919"/>
            </a:xfrm>
            <a:custGeom>
              <a:avLst/>
              <a:gdLst/>
              <a:ahLst/>
              <a:cxnLst/>
              <a:rect l="l" t="t" r="r" b="b"/>
              <a:pathLst>
                <a:path w="1332229" h="883919">
                  <a:moveTo>
                    <a:pt x="1331976" y="0"/>
                  </a:moveTo>
                  <a:lnTo>
                    <a:pt x="0" y="0"/>
                  </a:lnTo>
                  <a:lnTo>
                    <a:pt x="0" y="883919"/>
                  </a:lnTo>
                  <a:lnTo>
                    <a:pt x="1331976" y="883919"/>
                  </a:lnTo>
                  <a:lnTo>
                    <a:pt x="1331976" y="0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57294" y="2085593"/>
              <a:ext cx="1332230" cy="883919"/>
            </a:xfrm>
            <a:custGeom>
              <a:avLst/>
              <a:gdLst/>
              <a:ahLst/>
              <a:cxnLst/>
              <a:rect l="l" t="t" r="r" b="b"/>
              <a:pathLst>
                <a:path w="1332229" h="883919">
                  <a:moveTo>
                    <a:pt x="0" y="883919"/>
                  </a:moveTo>
                  <a:lnTo>
                    <a:pt x="1331976" y="883919"/>
                  </a:lnTo>
                  <a:lnTo>
                    <a:pt x="1331976" y="0"/>
                  </a:lnTo>
                  <a:lnTo>
                    <a:pt x="0" y="0"/>
                  </a:lnTo>
                  <a:lnTo>
                    <a:pt x="0" y="883919"/>
                  </a:lnTo>
                  <a:close/>
                </a:path>
              </a:pathLst>
            </a:custGeom>
            <a:ln w="19811">
              <a:solidFill>
                <a:srgbClr val="007E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36948" y="2367927"/>
              <a:ext cx="443865" cy="325120"/>
            </a:xfrm>
            <a:custGeom>
              <a:avLst/>
              <a:gdLst/>
              <a:ahLst/>
              <a:cxnLst/>
              <a:rect l="l" t="t" r="r" b="b"/>
              <a:pathLst>
                <a:path w="443864" h="325119">
                  <a:moveTo>
                    <a:pt x="443852" y="0"/>
                  </a:moveTo>
                  <a:lnTo>
                    <a:pt x="0" y="0"/>
                  </a:lnTo>
                  <a:lnTo>
                    <a:pt x="0" y="324980"/>
                  </a:lnTo>
                  <a:lnTo>
                    <a:pt x="443852" y="324980"/>
                  </a:lnTo>
                  <a:lnTo>
                    <a:pt x="443852" y="0"/>
                  </a:lnTo>
                  <a:close/>
                </a:path>
              </a:pathLst>
            </a:custGeom>
            <a:solidFill>
              <a:srgbClr val="007E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80813" y="2250947"/>
              <a:ext cx="117475" cy="441959"/>
            </a:xfrm>
            <a:custGeom>
              <a:avLst/>
              <a:gdLst/>
              <a:ahLst/>
              <a:cxnLst/>
              <a:rect l="l" t="t" r="r" b="b"/>
              <a:pathLst>
                <a:path w="117475" h="441960">
                  <a:moveTo>
                    <a:pt x="116966" y="0"/>
                  </a:moveTo>
                  <a:lnTo>
                    <a:pt x="0" y="116966"/>
                  </a:lnTo>
                  <a:lnTo>
                    <a:pt x="0" y="441960"/>
                  </a:lnTo>
                  <a:lnTo>
                    <a:pt x="116966" y="324992"/>
                  </a:lnTo>
                  <a:lnTo>
                    <a:pt x="116966" y="0"/>
                  </a:lnTo>
                  <a:close/>
                </a:path>
              </a:pathLst>
            </a:custGeom>
            <a:solidFill>
              <a:srgbClr val="0066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36948" y="2250947"/>
              <a:ext cx="561340" cy="117475"/>
            </a:xfrm>
            <a:custGeom>
              <a:avLst/>
              <a:gdLst/>
              <a:ahLst/>
              <a:cxnLst/>
              <a:rect l="l" t="t" r="r" b="b"/>
              <a:pathLst>
                <a:path w="561339" h="117475">
                  <a:moveTo>
                    <a:pt x="560831" y="0"/>
                  </a:moveTo>
                  <a:lnTo>
                    <a:pt x="116966" y="0"/>
                  </a:lnTo>
                  <a:lnTo>
                    <a:pt x="0" y="116966"/>
                  </a:lnTo>
                  <a:lnTo>
                    <a:pt x="443864" y="116966"/>
                  </a:lnTo>
                  <a:lnTo>
                    <a:pt x="560831" y="0"/>
                  </a:lnTo>
                  <a:close/>
                </a:path>
              </a:pathLst>
            </a:custGeom>
            <a:solidFill>
              <a:srgbClr val="3197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536948" y="2250947"/>
              <a:ext cx="561340" cy="441959"/>
            </a:xfrm>
            <a:custGeom>
              <a:avLst/>
              <a:gdLst/>
              <a:ahLst/>
              <a:cxnLst/>
              <a:rect l="l" t="t" r="r" b="b"/>
              <a:pathLst>
                <a:path w="561339" h="441960">
                  <a:moveTo>
                    <a:pt x="0" y="116966"/>
                  </a:moveTo>
                  <a:lnTo>
                    <a:pt x="116966" y="0"/>
                  </a:lnTo>
                  <a:lnTo>
                    <a:pt x="560831" y="0"/>
                  </a:lnTo>
                  <a:lnTo>
                    <a:pt x="560831" y="324992"/>
                  </a:lnTo>
                  <a:lnTo>
                    <a:pt x="443864" y="441960"/>
                  </a:lnTo>
                  <a:lnTo>
                    <a:pt x="0" y="441960"/>
                  </a:lnTo>
                  <a:lnTo>
                    <a:pt x="0" y="116966"/>
                  </a:lnTo>
                  <a:close/>
                </a:path>
                <a:path w="561339" h="441960">
                  <a:moveTo>
                    <a:pt x="0" y="116966"/>
                  </a:moveTo>
                  <a:lnTo>
                    <a:pt x="443864" y="116966"/>
                  </a:lnTo>
                  <a:lnTo>
                    <a:pt x="560831" y="0"/>
                  </a:lnTo>
                </a:path>
                <a:path w="561339" h="441960">
                  <a:moveTo>
                    <a:pt x="443864" y="116966"/>
                  </a:moveTo>
                  <a:lnTo>
                    <a:pt x="443864" y="441960"/>
                  </a:lnTo>
                </a:path>
              </a:pathLst>
            </a:custGeom>
            <a:ln w="12192">
              <a:solidFill>
                <a:srgbClr val="6B818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01768" y="2331719"/>
              <a:ext cx="169545" cy="273050"/>
            </a:xfrm>
            <a:custGeom>
              <a:avLst/>
              <a:gdLst/>
              <a:ahLst/>
              <a:cxnLst/>
              <a:rect l="l" t="t" r="r" b="b"/>
              <a:pathLst>
                <a:path w="169545" h="273050">
                  <a:moveTo>
                    <a:pt x="169291" y="0"/>
                  </a:moveTo>
                  <a:lnTo>
                    <a:pt x="24130" y="0"/>
                  </a:lnTo>
                  <a:lnTo>
                    <a:pt x="14733" y="10721"/>
                  </a:lnTo>
                  <a:lnTo>
                    <a:pt x="7064" y="39957"/>
                  </a:lnTo>
                  <a:lnTo>
                    <a:pt x="1895" y="83313"/>
                  </a:lnTo>
                  <a:lnTo>
                    <a:pt x="0" y="136397"/>
                  </a:lnTo>
                  <a:lnTo>
                    <a:pt x="1895" y="189482"/>
                  </a:lnTo>
                  <a:lnTo>
                    <a:pt x="7064" y="232838"/>
                  </a:lnTo>
                  <a:lnTo>
                    <a:pt x="14733" y="262074"/>
                  </a:lnTo>
                  <a:lnTo>
                    <a:pt x="24130" y="272795"/>
                  </a:lnTo>
                  <a:lnTo>
                    <a:pt x="169291" y="272795"/>
                  </a:lnTo>
                  <a:lnTo>
                    <a:pt x="159894" y="262074"/>
                  </a:lnTo>
                  <a:lnTo>
                    <a:pt x="152225" y="232838"/>
                  </a:lnTo>
                  <a:lnTo>
                    <a:pt x="147056" y="189482"/>
                  </a:lnTo>
                  <a:lnTo>
                    <a:pt x="145161" y="136397"/>
                  </a:lnTo>
                  <a:lnTo>
                    <a:pt x="147056" y="83313"/>
                  </a:lnTo>
                  <a:lnTo>
                    <a:pt x="152225" y="39957"/>
                  </a:lnTo>
                  <a:lnTo>
                    <a:pt x="159894" y="10721"/>
                  </a:lnTo>
                  <a:lnTo>
                    <a:pt x="169291" y="0"/>
                  </a:lnTo>
                  <a:close/>
                </a:path>
              </a:pathLst>
            </a:custGeom>
            <a:solidFill>
              <a:srgbClr val="007E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46929" y="2331719"/>
              <a:ext cx="48895" cy="273050"/>
            </a:xfrm>
            <a:custGeom>
              <a:avLst/>
              <a:gdLst/>
              <a:ahLst/>
              <a:cxnLst/>
              <a:rect l="l" t="t" r="r" b="b"/>
              <a:pathLst>
                <a:path w="48895" h="273050">
                  <a:moveTo>
                    <a:pt x="24130" y="0"/>
                  </a:moveTo>
                  <a:lnTo>
                    <a:pt x="14733" y="10721"/>
                  </a:lnTo>
                  <a:lnTo>
                    <a:pt x="7064" y="39957"/>
                  </a:lnTo>
                  <a:lnTo>
                    <a:pt x="1895" y="83313"/>
                  </a:lnTo>
                  <a:lnTo>
                    <a:pt x="0" y="136397"/>
                  </a:lnTo>
                  <a:lnTo>
                    <a:pt x="1895" y="189482"/>
                  </a:lnTo>
                  <a:lnTo>
                    <a:pt x="7064" y="232838"/>
                  </a:lnTo>
                  <a:lnTo>
                    <a:pt x="14733" y="262074"/>
                  </a:lnTo>
                  <a:lnTo>
                    <a:pt x="24130" y="272795"/>
                  </a:lnTo>
                  <a:lnTo>
                    <a:pt x="33599" y="262074"/>
                  </a:lnTo>
                  <a:lnTo>
                    <a:pt x="41306" y="232838"/>
                  </a:lnTo>
                  <a:lnTo>
                    <a:pt x="46489" y="189482"/>
                  </a:lnTo>
                  <a:lnTo>
                    <a:pt x="48387" y="136397"/>
                  </a:lnTo>
                  <a:lnTo>
                    <a:pt x="46489" y="83313"/>
                  </a:lnTo>
                  <a:lnTo>
                    <a:pt x="41306" y="39957"/>
                  </a:lnTo>
                  <a:lnTo>
                    <a:pt x="33599" y="10721"/>
                  </a:lnTo>
                  <a:lnTo>
                    <a:pt x="24130" y="0"/>
                  </a:lnTo>
                  <a:close/>
                </a:path>
              </a:pathLst>
            </a:custGeom>
            <a:solidFill>
              <a:srgbClr val="66B1D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01768" y="2331719"/>
              <a:ext cx="193675" cy="273050"/>
            </a:xfrm>
            <a:custGeom>
              <a:avLst/>
              <a:gdLst/>
              <a:ahLst/>
              <a:cxnLst/>
              <a:rect l="l" t="t" r="r" b="b"/>
              <a:pathLst>
                <a:path w="193675" h="273050">
                  <a:moveTo>
                    <a:pt x="169291" y="272795"/>
                  </a:moveTo>
                  <a:lnTo>
                    <a:pt x="159894" y="262074"/>
                  </a:lnTo>
                  <a:lnTo>
                    <a:pt x="152225" y="232838"/>
                  </a:lnTo>
                  <a:lnTo>
                    <a:pt x="147056" y="189482"/>
                  </a:lnTo>
                  <a:lnTo>
                    <a:pt x="145161" y="136397"/>
                  </a:lnTo>
                  <a:lnTo>
                    <a:pt x="147056" y="83313"/>
                  </a:lnTo>
                  <a:lnTo>
                    <a:pt x="152225" y="39957"/>
                  </a:lnTo>
                  <a:lnTo>
                    <a:pt x="159894" y="10721"/>
                  </a:lnTo>
                  <a:lnTo>
                    <a:pt x="169291" y="0"/>
                  </a:lnTo>
                  <a:lnTo>
                    <a:pt x="178760" y="10721"/>
                  </a:lnTo>
                  <a:lnTo>
                    <a:pt x="186467" y="39957"/>
                  </a:lnTo>
                  <a:lnTo>
                    <a:pt x="191650" y="83313"/>
                  </a:lnTo>
                  <a:lnTo>
                    <a:pt x="193548" y="136397"/>
                  </a:lnTo>
                  <a:lnTo>
                    <a:pt x="191650" y="189482"/>
                  </a:lnTo>
                  <a:lnTo>
                    <a:pt x="186467" y="232838"/>
                  </a:lnTo>
                  <a:lnTo>
                    <a:pt x="178760" y="262074"/>
                  </a:lnTo>
                  <a:lnTo>
                    <a:pt x="169291" y="272795"/>
                  </a:lnTo>
                  <a:close/>
                </a:path>
                <a:path w="193675" h="273050">
                  <a:moveTo>
                    <a:pt x="169291" y="272795"/>
                  </a:moveTo>
                  <a:lnTo>
                    <a:pt x="24130" y="272795"/>
                  </a:lnTo>
                  <a:lnTo>
                    <a:pt x="14733" y="262074"/>
                  </a:lnTo>
                  <a:lnTo>
                    <a:pt x="7064" y="232838"/>
                  </a:lnTo>
                  <a:lnTo>
                    <a:pt x="1895" y="189482"/>
                  </a:lnTo>
                  <a:lnTo>
                    <a:pt x="0" y="136397"/>
                  </a:lnTo>
                  <a:lnTo>
                    <a:pt x="1895" y="83313"/>
                  </a:lnTo>
                  <a:lnTo>
                    <a:pt x="7064" y="39957"/>
                  </a:lnTo>
                  <a:lnTo>
                    <a:pt x="14733" y="10721"/>
                  </a:lnTo>
                  <a:lnTo>
                    <a:pt x="24130" y="0"/>
                  </a:lnTo>
                  <a:lnTo>
                    <a:pt x="169291" y="0"/>
                  </a:lnTo>
                </a:path>
              </a:pathLst>
            </a:custGeom>
            <a:ln w="12192">
              <a:solidFill>
                <a:srgbClr val="6B818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701289" y="1688592"/>
            <a:ext cx="1333500" cy="403225"/>
          </a:xfrm>
          <a:prstGeom prst="rect">
            <a:avLst/>
          </a:prstGeom>
          <a:solidFill>
            <a:srgbClr val="007EC4"/>
          </a:solidFill>
        </p:spPr>
        <p:txBody>
          <a:bodyPr wrap="square" lIns="0" tIns="85725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67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惯性传感器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47572" y="2081783"/>
            <a:ext cx="2897505" cy="3840479"/>
            <a:chOff x="1147572" y="2081783"/>
            <a:chExt cx="2897505" cy="3840479"/>
          </a:xfrm>
        </p:grpSpPr>
        <p:sp>
          <p:nvSpPr>
            <p:cNvPr id="33" name="object 33"/>
            <p:cNvSpPr/>
            <p:nvPr/>
          </p:nvSpPr>
          <p:spPr>
            <a:xfrm>
              <a:off x="2701289" y="2091689"/>
              <a:ext cx="1333500" cy="883919"/>
            </a:xfrm>
            <a:custGeom>
              <a:avLst/>
              <a:gdLst/>
              <a:ahLst/>
              <a:cxnLst/>
              <a:rect l="l" t="t" r="r" b="b"/>
              <a:pathLst>
                <a:path w="1333500" h="883919">
                  <a:moveTo>
                    <a:pt x="1333500" y="0"/>
                  </a:moveTo>
                  <a:lnTo>
                    <a:pt x="0" y="0"/>
                  </a:lnTo>
                  <a:lnTo>
                    <a:pt x="0" y="883919"/>
                  </a:lnTo>
                  <a:lnTo>
                    <a:pt x="1333500" y="883919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01289" y="2091689"/>
              <a:ext cx="1333500" cy="883919"/>
            </a:xfrm>
            <a:custGeom>
              <a:avLst/>
              <a:gdLst/>
              <a:ahLst/>
              <a:cxnLst/>
              <a:rect l="l" t="t" r="r" b="b"/>
              <a:pathLst>
                <a:path w="1333500" h="883919">
                  <a:moveTo>
                    <a:pt x="0" y="883919"/>
                  </a:moveTo>
                  <a:lnTo>
                    <a:pt x="1333500" y="883919"/>
                  </a:lnTo>
                  <a:lnTo>
                    <a:pt x="1333500" y="0"/>
                  </a:lnTo>
                  <a:lnTo>
                    <a:pt x="0" y="0"/>
                  </a:lnTo>
                  <a:lnTo>
                    <a:pt x="0" y="883919"/>
                  </a:lnTo>
                  <a:close/>
                </a:path>
              </a:pathLst>
            </a:custGeom>
            <a:ln w="19812">
              <a:solidFill>
                <a:srgbClr val="007EC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67989" y="2733547"/>
              <a:ext cx="292100" cy="207010"/>
            </a:xfrm>
            <a:custGeom>
              <a:avLst/>
              <a:gdLst/>
              <a:ahLst/>
              <a:cxnLst/>
              <a:rect l="l" t="t" r="r" b="b"/>
              <a:pathLst>
                <a:path w="292100" h="207010">
                  <a:moveTo>
                    <a:pt x="46990" y="121919"/>
                  </a:moveTo>
                  <a:lnTo>
                    <a:pt x="0" y="206882"/>
                  </a:lnTo>
                  <a:lnTo>
                    <a:pt x="96139" y="193548"/>
                  </a:lnTo>
                  <a:lnTo>
                    <a:pt x="85333" y="177800"/>
                  </a:lnTo>
                  <a:lnTo>
                    <a:pt x="67818" y="177800"/>
                  </a:lnTo>
                  <a:lnTo>
                    <a:pt x="51435" y="153924"/>
                  </a:lnTo>
                  <a:lnTo>
                    <a:pt x="63342" y="145751"/>
                  </a:lnTo>
                  <a:lnTo>
                    <a:pt x="46990" y="121919"/>
                  </a:lnTo>
                  <a:close/>
                </a:path>
                <a:path w="292100" h="207010">
                  <a:moveTo>
                    <a:pt x="63342" y="145751"/>
                  </a:moveTo>
                  <a:lnTo>
                    <a:pt x="51435" y="153924"/>
                  </a:lnTo>
                  <a:lnTo>
                    <a:pt x="67818" y="177800"/>
                  </a:lnTo>
                  <a:lnTo>
                    <a:pt x="79725" y="169627"/>
                  </a:lnTo>
                  <a:lnTo>
                    <a:pt x="63342" y="145751"/>
                  </a:lnTo>
                  <a:close/>
                </a:path>
                <a:path w="292100" h="207010">
                  <a:moveTo>
                    <a:pt x="79725" y="169627"/>
                  </a:moveTo>
                  <a:lnTo>
                    <a:pt x="67818" y="177800"/>
                  </a:lnTo>
                  <a:lnTo>
                    <a:pt x="85333" y="177800"/>
                  </a:lnTo>
                  <a:lnTo>
                    <a:pt x="79725" y="169627"/>
                  </a:lnTo>
                  <a:close/>
                </a:path>
                <a:path w="292100" h="207010">
                  <a:moveTo>
                    <a:pt x="275717" y="0"/>
                  </a:moveTo>
                  <a:lnTo>
                    <a:pt x="63342" y="145751"/>
                  </a:lnTo>
                  <a:lnTo>
                    <a:pt x="79725" y="169627"/>
                  </a:lnTo>
                  <a:lnTo>
                    <a:pt x="292100" y="23875"/>
                  </a:lnTo>
                  <a:lnTo>
                    <a:pt x="275717" y="0"/>
                  </a:lnTo>
                  <a:close/>
                </a:path>
              </a:pathLst>
            </a:custGeom>
            <a:solidFill>
              <a:srgbClr val="6B81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098" y="2638615"/>
              <a:ext cx="118872" cy="18929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251454" y="2702051"/>
              <a:ext cx="532765" cy="86995"/>
            </a:xfrm>
            <a:custGeom>
              <a:avLst/>
              <a:gdLst/>
              <a:ahLst/>
              <a:cxnLst/>
              <a:rect l="l" t="t" r="r" b="b"/>
              <a:pathLst>
                <a:path w="532764" h="86994">
                  <a:moveTo>
                    <a:pt x="445516" y="0"/>
                  </a:moveTo>
                  <a:lnTo>
                    <a:pt x="445516" y="86868"/>
                  </a:lnTo>
                  <a:lnTo>
                    <a:pt x="503428" y="57912"/>
                  </a:lnTo>
                  <a:lnTo>
                    <a:pt x="459994" y="57912"/>
                  </a:lnTo>
                  <a:lnTo>
                    <a:pt x="459994" y="28956"/>
                  </a:lnTo>
                  <a:lnTo>
                    <a:pt x="503428" y="28956"/>
                  </a:lnTo>
                  <a:lnTo>
                    <a:pt x="445516" y="0"/>
                  </a:lnTo>
                  <a:close/>
                </a:path>
                <a:path w="532764" h="86994">
                  <a:moveTo>
                    <a:pt x="445516" y="28956"/>
                  </a:moveTo>
                  <a:lnTo>
                    <a:pt x="0" y="28956"/>
                  </a:lnTo>
                  <a:lnTo>
                    <a:pt x="0" y="57912"/>
                  </a:lnTo>
                  <a:lnTo>
                    <a:pt x="445516" y="57912"/>
                  </a:lnTo>
                  <a:lnTo>
                    <a:pt x="445516" y="28956"/>
                  </a:lnTo>
                  <a:close/>
                </a:path>
                <a:path w="532764" h="86994">
                  <a:moveTo>
                    <a:pt x="503428" y="28956"/>
                  </a:moveTo>
                  <a:lnTo>
                    <a:pt x="459994" y="28956"/>
                  </a:lnTo>
                  <a:lnTo>
                    <a:pt x="459994" y="57912"/>
                  </a:lnTo>
                  <a:lnTo>
                    <a:pt x="503428" y="57912"/>
                  </a:lnTo>
                  <a:lnTo>
                    <a:pt x="532384" y="43434"/>
                  </a:lnTo>
                  <a:lnTo>
                    <a:pt x="503428" y="28956"/>
                  </a:lnTo>
                  <a:close/>
                </a:path>
              </a:pathLst>
            </a:custGeom>
            <a:solidFill>
              <a:srgbClr val="6B81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0489" y="2430906"/>
              <a:ext cx="179831" cy="9804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08020" y="2137409"/>
              <a:ext cx="86995" cy="607695"/>
            </a:xfrm>
            <a:custGeom>
              <a:avLst/>
              <a:gdLst/>
              <a:ahLst/>
              <a:cxnLst/>
              <a:rect l="l" t="t" r="r" b="b"/>
              <a:pathLst>
                <a:path w="86995" h="607694">
                  <a:moveTo>
                    <a:pt x="57912" y="72389"/>
                  </a:moveTo>
                  <a:lnTo>
                    <a:pt x="28956" y="72389"/>
                  </a:lnTo>
                  <a:lnTo>
                    <a:pt x="28956" y="607313"/>
                  </a:lnTo>
                  <a:lnTo>
                    <a:pt x="57912" y="607313"/>
                  </a:lnTo>
                  <a:lnTo>
                    <a:pt x="57912" y="72389"/>
                  </a:lnTo>
                  <a:close/>
                </a:path>
                <a:path w="86995" h="607694">
                  <a:moveTo>
                    <a:pt x="43433" y="0"/>
                  </a:moveTo>
                  <a:lnTo>
                    <a:pt x="0" y="86867"/>
                  </a:lnTo>
                  <a:lnTo>
                    <a:pt x="28956" y="86867"/>
                  </a:lnTo>
                  <a:lnTo>
                    <a:pt x="28956" y="72389"/>
                  </a:lnTo>
                  <a:lnTo>
                    <a:pt x="79629" y="72389"/>
                  </a:lnTo>
                  <a:lnTo>
                    <a:pt x="43433" y="0"/>
                  </a:lnTo>
                  <a:close/>
                </a:path>
                <a:path w="86995" h="607694">
                  <a:moveTo>
                    <a:pt x="79629" y="72389"/>
                  </a:moveTo>
                  <a:lnTo>
                    <a:pt x="57912" y="72389"/>
                  </a:lnTo>
                  <a:lnTo>
                    <a:pt x="57912" y="86867"/>
                  </a:lnTo>
                  <a:lnTo>
                    <a:pt x="86868" y="86867"/>
                  </a:lnTo>
                  <a:lnTo>
                    <a:pt x="79629" y="72389"/>
                  </a:lnTo>
                  <a:close/>
                </a:path>
              </a:pathLst>
            </a:custGeom>
            <a:solidFill>
              <a:srgbClr val="6B81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5614" y="2696309"/>
              <a:ext cx="219713" cy="16830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47572" y="4064507"/>
              <a:ext cx="716280" cy="1858010"/>
            </a:xfrm>
            <a:custGeom>
              <a:avLst/>
              <a:gdLst/>
              <a:ahLst/>
              <a:cxnLst/>
              <a:rect l="l" t="t" r="r" b="b"/>
              <a:pathLst>
                <a:path w="716280" h="1858010">
                  <a:moveTo>
                    <a:pt x="617854" y="0"/>
                  </a:moveTo>
                  <a:lnTo>
                    <a:pt x="98399" y="0"/>
                  </a:lnTo>
                  <a:lnTo>
                    <a:pt x="60098" y="7735"/>
                  </a:lnTo>
                  <a:lnTo>
                    <a:pt x="28821" y="28829"/>
                  </a:lnTo>
                  <a:lnTo>
                    <a:pt x="7732" y="60114"/>
                  </a:lnTo>
                  <a:lnTo>
                    <a:pt x="0" y="98425"/>
                  </a:lnTo>
                  <a:lnTo>
                    <a:pt x="0" y="1759356"/>
                  </a:lnTo>
                  <a:lnTo>
                    <a:pt x="7732" y="1797657"/>
                  </a:lnTo>
                  <a:lnTo>
                    <a:pt x="28821" y="1828934"/>
                  </a:lnTo>
                  <a:lnTo>
                    <a:pt x="60098" y="1850023"/>
                  </a:lnTo>
                  <a:lnTo>
                    <a:pt x="98399" y="1857756"/>
                  </a:lnTo>
                  <a:lnTo>
                    <a:pt x="617854" y="1857756"/>
                  </a:lnTo>
                  <a:lnTo>
                    <a:pt x="656165" y="1850023"/>
                  </a:lnTo>
                  <a:lnTo>
                    <a:pt x="687451" y="1828934"/>
                  </a:lnTo>
                  <a:lnTo>
                    <a:pt x="708544" y="1797657"/>
                  </a:lnTo>
                  <a:lnTo>
                    <a:pt x="716279" y="1759356"/>
                  </a:lnTo>
                  <a:lnTo>
                    <a:pt x="716279" y="98425"/>
                  </a:lnTo>
                  <a:lnTo>
                    <a:pt x="708544" y="60114"/>
                  </a:lnTo>
                  <a:lnTo>
                    <a:pt x="687450" y="28829"/>
                  </a:lnTo>
                  <a:lnTo>
                    <a:pt x="656165" y="7735"/>
                  </a:lnTo>
                  <a:lnTo>
                    <a:pt x="61785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289430" y="4729734"/>
            <a:ext cx="43116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回环 检测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疫情中的机器人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5688" y="1510283"/>
            <a:ext cx="8505444" cy="5145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7875" y="1004061"/>
            <a:ext cx="9301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43120" algn="l"/>
                <a:tab pos="5325745" algn="l"/>
              </a:tabLst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紫外消杀、喷雾消杀、无人配送	+	减少人员接触、避免人员暴露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801623"/>
            <a:ext cx="7705344" cy="57614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362" y="726440"/>
            <a:ext cx="3339465" cy="11226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2400" spc="-5" b="1">
                <a:solidFill>
                  <a:srgbClr val="0000FF"/>
                </a:solidFill>
                <a:latin typeface="微软雅黑"/>
                <a:cs typeface="微软雅黑"/>
              </a:rPr>
              <a:t>2020年10</a:t>
            </a:r>
            <a:r>
              <a:rPr dirty="0" sz="2400" b="1">
                <a:solidFill>
                  <a:srgbClr val="0000FF"/>
                </a:solidFill>
                <a:latin typeface="微软雅黑"/>
                <a:cs typeface="微软雅黑"/>
              </a:rPr>
              <a:t>月</a:t>
            </a:r>
            <a:r>
              <a:rPr dirty="0" sz="2400" spc="-5" b="1">
                <a:solidFill>
                  <a:srgbClr val="0000FF"/>
                </a:solidFill>
                <a:latin typeface="微软雅黑"/>
                <a:cs typeface="微软雅黑"/>
              </a:rPr>
              <a:t>14</a:t>
            </a:r>
            <a:r>
              <a:rPr dirty="0" sz="2400" b="1">
                <a:solidFill>
                  <a:srgbClr val="0000FF"/>
                </a:solidFill>
                <a:latin typeface="微软雅黑"/>
                <a:cs typeface="微软雅黑"/>
              </a:rPr>
              <a:t>日，</a:t>
            </a:r>
            <a:endParaRPr sz="2400">
              <a:latin typeface="微软雅黑"/>
              <a:cs typeface="微软雅黑"/>
            </a:endParaRPr>
          </a:p>
          <a:p>
            <a:pPr marL="1731645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solidFill>
                  <a:srgbClr val="0000FF"/>
                </a:solidFill>
                <a:latin typeface="微软雅黑"/>
                <a:cs typeface="微软雅黑"/>
              </a:rPr>
              <a:t>深圳</a:t>
            </a:r>
            <a:r>
              <a:rPr dirty="0" sz="2400" spc="-5" b="1">
                <a:solidFill>
                  <a:srgbClr val="0000FF"/>
                </a:solidFill>
                <a:latin typeface="微软雅黑"/>
                <a:cs typeface="微软雅黑"/>
              </a:rPr>
              <a:t>40</a:t>
            </a:r>
            <a:r>
              <a:rPr dirty="0" sz="2400" b="1">
                <a:solidFill>
                  <a:srgbClr val="0000FF"/>
                </a:solidFill>
                <a:latin typeface="微软雅黑"/>
                <a:cs typeface="微软雅黑"/>
              </a:rPr>
              <a:t>周年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456" y="1982723"/>
            <a:ext cx="3819525" cy="1115695"/>
          </a:xfrm>
          <a:prstGeom prst="rect">
            <a:avLst/>
          </a:prstGeom>
          <a:solidFill>
            <a:srgbClr val="FFF1CC"/>
          </a:solidFill>
        </p:spPr>
        <p:txBody>
          <a:bodyPr wrap="square" lIns="0" tIns="142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CCTV-1，CCTV-2，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央视新</a:t>
            </a:r>
            <a:endParaRPr sz="24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闻同一天走进优艾智合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663" y="3185160"/>
            <a:ext cx="3445673" cy="33939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108204"/>
            <a:ext cx="12192000" cy="509270"/>
          </a:xfrm>
          <a:custGeom>
            <a:avLst/>
            <a:gdLst/>
            <a:ahLst/>
            <a:cxnLst/>
            <a:rect l="l" t="t" r="r" b="b"/>
            <a:pathLst>
              <a:path w="12192000" h="509270">
                <a:moveTo>
                  <a:pt x="12107164" y="0"/>
                </a:moveTo>
                <a:lnTo>
                  <a:pt x="84839" y="0"/>
                </a:lnTo>
                <a:lnTo>
                  <a:pt x="51816" y="6665"/>
                </a:lnTo>
                <a:lnTo>
                  <a:pt x="24849" y="24844"/>
                </a:lnTo>
                <a:lnTo>
                  <a:pt x="6667" y="51810"/>
                </a:lnTo>
                <a:lnTo>
                  <a:pt x="0" y="84836"/>
                </a:lnTo>
                <a:lnTo>
                  <a:pt x="0" y="424180"/>
                </a:lnTo>
                <a:lnTo>
                  <a:pt x="6667" y="457205"/>
                </a:lnTo>
                <a:lnTo>
                  <a:pt x="24849" y="484171"/>
                </a:lnTo>
                <a:lnTo>
                  <a:pt x="51816" y="502350"/>
                </a:lnTo>
                <a:lnTo>
                  <a:pt x="84839" y="509016"/>
                </a:lnTo>
                <a:lnTo>
                  <a:pt x="12107164" y="509016"/>
                </a:lnTo>
                <a:lnTo>
                  <a:pt x="12140189" y="502350"/>
                </a:lnTo>
                <a:lnTo>
                  <a:pt x="12167155" y="484171"/>
                </a:lnTo>
                <a:lnTo>
                  <a:pt x="12185334" y="457205"/>
                </a:lnTo>
                <a:lnTo>
                  <a:pt x="12192000" y="424180"/>
                </a:lnTo>
                <a:lnTo>
                  <a:pt x="12192000" y="84836"/>
                </a:lnTo>
                <a:lnTo>
                  <a:pt x="12185334" y="51810"/>
                </a:lnTo>
                <a:lnTo>
                  <a:pt x="12167155" y="24844"/>
                </a:lnTo>
                <a:lnTo>
                  <a:pt x="12140189" y="6665"/>
                </a:lnTo>
                <a:lnTo>
                  <a:pt x="12107164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38905" y="132969"/>
            <a:ext cx="531812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优艾智合机器人科技有</a:t>
            </a:r>
            <a:r>
              <a:rPr dirty="0" spc="-15"/>
              <a:t>限</a:t>
            </a:r>
            <a:r>
              <a:rPr dirty="0"/>
              <a:t>公司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404" y="2276855"/>
            <a:ext cx="7739661" cy="1082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404" y="4454652"/>
            <a:ext cx="7739661" cy="1082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683" y="3163210"/>
            <a:ext cx="6420487" cy="7392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5623" y="3046552"/>
            <a:ext cx="675830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00099"/>
                </a:solidFill>
              </a:rPr>
              <a:t>欢迎大家到西交大</a:t>
            </a:r>
            <a:r>
              <a:rPr dirty="0" sz="5400">
                <a:solidFill>
                  <a:srgbClr val="000099"/>
                </a:solidFill>
              </a:rPr>
              <a:t>来</a:t>
            </a:r>
            <a:r>
              <a:rPr dirty="0" sz="4400" spc="5">
                <a:solidFill>
                  <a:srgbClr val="585858"/>
                </a:solidFill>
              </a:rPr>
              <a:t>！</a:t>
            </a:r>
            <a:endParaRPr sz="4400"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4276" y="839724"/>
            <a:ext cx="3169920" cy="8534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991" y="531063"/>
            <a:ext cx="1100201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latin typeface="等线"/>
                <a:cs typeface="等线"/>
              </a:rPr>
              <a:t>注意：本课件只用于选修 此</a:t>
            </a:r>
            <a:r>
              <a:rPr dirty="0" sz="7200" spc="-5" b="1">
                <a:latin typeface="等线"/>
                <a:cs typeface="等线"/>
              </a:rPr>
              <a:t>课程的学</a:t>
            </a:r>
            <a:r>
              <a:rPr dirty="0" sz="7200" b="1">
                <a:latin typeface="等线"/>
                <a:cs typeface="等线"/>
              </a:rPr>
              <a:t>生</a:t>
            </a:r>
            <a:r>
              <a:rPr dirty="0" sz="7200" spc="-5" b="1">
                <a:latin typeface="等线"/>
                <a:cs typeface="等线"/>
              </a:rPr>
              <a:t>内部</a:t>
            </a:r>
            <a:r>
              <a:rPr dirty="0" sz="7200" b="1">
                <a:latin typeface="等线"/>
                <a:cs typeface="等线"/>
              </a:rPr>
              <a:t>学习使 用，严禁传播到网络！！！ 谢谢合作</a:t>
            </a:r>
            <a:endParaRPr sz="72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3" name="object 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机器人代替人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5687" y="1142725"/>
            <a:ext cx="10845800" cy="1122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7200">
              <a:lnSpc>
                <a:spcPct val="150000"/>
              </a:lnSpc>
              <a:spcBef>
                <a:spcPts val="95"/>
              </a:spcBef>
            </a:pPr>
            <a:r>
              <a:rPr dirty="0" sz="2400" b="1">
                <a:latin typeface="微软雅黑"/>
                <a:cs typeface="微软雅黑"/>
              </a:rPr>
              <a:t>工业机器人在制造业已广泛应用于汽车、电子、食品等行业完成组装、焊接、 </a:t>
            </a:r>
            <a:r>
              <a:rPr dirty="0" sz="2400" spc="-5" b="1">
                <a:latin typeface="微软雅黑"/>
                <a:cs typeface="微软雅黑"/>
              </a:rPr>
              <a:t>喷涂、切割、打磨、抛光等任务，在工业自动化生产中发挥着难以替代的作用。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4480" y="5817108"/>
            <a:ext cx="9444355" cy="573405"/>
          </a:xfrm>
          <a:prstGeom prst="rect">
            <a:avLst/>
          </a:prstGeom>
          <a:solidFill>
            <a:srgbClr val="000099"/>
          </a:solidFill>
        </p:spPr>
        <p:txBody>
          <a:bodyPr wrap="square" lIns="0" tIns="99695" rIns="0" bIns="0" rtlCol="0" vert="horz">
            <a:spAutoFit/>
          </a:bodyPr>
          <a:lstStyle/>
          <a:p>
            <a:pPr marL="1064260">
              <a:lnSpc>
                <a:spcPct val="100000"/>
              </a:lnSpc>
              <a:spcBef>
                <a:spcPts val="785"/>
              </a:spcBef>
            </a:pPr>
            <a:r>
              <a:rPr dirty="0" sz="2400" b="1">
                <a:solidFill>
                  <a:srgbClr val="FFFF00"/>
                </a:solidFill>
                <a:latin typeface="微软雅黑"/>
                <a:cs typeface="微软雅黑"/>
              </a:rPr>
              <a:t>工作特征</a:t>
            </a: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：按照预先编排或示教的轨迹，做重复性操作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3177539"/>
            <a:ext cx="2639568" cy="1714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7995" y="3177539"/>
            <a:ext cx="2525268" cy="1714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6751" y="3177539"/>
            <a:ext cx="2592324" cy="17145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27705" y="5092953"/>
            <a:ext cx="6889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3345" algn="l"/>
                <a:tab pos="5351780" algn="l"/>
              </a:tabLst>
            </a:pPr>
            <a:r>
              <a:rPr dirty="0" baseline="3472" sz="3600" b="1">
                <a:solidFill>
                  <a:srgbClr val="FF0000"/>
                </a:solidFill>
                <a:latin typeface="微软雅黑"/>
                <a:cs typeface="微软雅黑"/>
              </a:rPr>
              <a:t>机器人装配	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机器人焊接	</a:t>
            </a:r>
            <a:r>
              <a:rPr dirty="0" baseline="1157" sz="3600" b="1">
                <a:solidFill>
                  <a:srgbClr val="FF0000"/>
                </a:solidFill>
                <a:latin typeface="微软雅黑"/>
                <a:cs typeface="微软雅黑"/>
              </a:rPr>
              <a:t>机器人喷涂</a:t>
            </a:r>
            <a:endParaRPr baseline="1157" sz="3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19" y="1932432"/>
            <a:ext cx="2068068" cy="1296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5100" y="3855720"/>
            <a:ext cx="2017776" cy="1408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8935" y="1932432"/>
            <a:ext cx="2017776" cy="1296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70035" y="1932432"/>
            <a:ext cx="2013203" cy="1296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7544" y="1932432"/>
            <a:ext cx="1943100" cy="1296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96200" y="3855720"/>
            <a:ext cx="2013203" cy="1408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83708" y="3855720"/>
            <a:ext cx="1943099" cy="14066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50619" y="3157727"/>
            <a:ext cx="2068195" cy="413384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0645" rIns="0" bIns="0" rtlCol="0" vert="horz">
            <a:spAutoFit/>
          </a:bodyPr>
          <a:lstStyle/>
          <a:p>
            <a:pPr marL="627380">
              <a:lnSpc>
                <a:spcPct val="100000"/>
              </a:lnSpc>
              <a:spcBef>
                <a:spcPts val="635"/>
              </a:spcBef>
            </a:pPr>
            <a:r>
              <a:rPr dirty="0" sz="1600" spc="-10" b="1">
                <a:latin typeface="微软雅黑"/>
                <a:cs typeface="微软雅黑"/>
              </a:rPr>
              <a:t>汽车制造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5408" y="3179064"/>
            <a:ext cx="2197735" cy="41148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0645" rIns="0" bIns="0" rtlCol="0" vert="horz">
            <a:spAutoFit/>
          </a:bodyPr>
          <a:lstStyle/>
          <a:p>
            <a:pPr marL="186690">
              <a:lnSpc>
                <a:spcPct val="100000"/>
              </a:lnSpc>
              <a:spcBef>
                <a:spcPts val="635"/>
              </a:spcBef>
            </a:pPr>
            <a:r>
              <a:rPr dirty="0" sz="1600" spc="-5" b="1">
                <a:latin typeface="微软雅黑"/>
                <a:cs typeface="微软雅黑"/>
              </a:rPr>
              <a:t>食品、药品自动拾取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4496" y="3179064"/>
            <a:ext cx="1946275" cy="41148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0645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635"/>
              </a:spcBef>
            </a:pPr>
            <a:r>
              <a:rPr dirty="0" sz="1600" spc="-5" b="1">
                <a:latin typeface="微软雅黑"/>
                <a:cs typeface="微软雅黑"/>
              </a:rPr>
              <a:t>仓储自动化搬运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6883" y="3165348"/>
            <a:ext cx="2159635" cy="413384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128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640"/>
              </a:spcBef>
            </a:pPr>
            <a:r>
              <a:rPr dirty="0" sz="1600" spc="-5" b="1">
                <a:latin typeface="微软雅黑"/>
                <a:cs typeface="微软雅黑"/>
              </a:rPr>
              <a:t>电子产品自动化生产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5100" y="5205984"/>
            <a:ext cx="2018030" cy="41148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0645" rIns="0" bIns="0" rtlCol="0" vert="horz">
            <a:spAutoFit/>
          </a:bodyPr>
          <a:lstStyle/>
          <a:p>
            <a:pPr marL="501650">
              <a:lnSpc>
                <a:spcPct val="100000"/>
              </a:lnSpc>
              <a:spcBef>
                <a:spcPts val="635"/>
              </a:spcBef>
            </a:pPr>
            <a:r>
              <a:rPr dirty="0" sz="1600" spc="-5" b="1">
                <a:latin typeface="微软雅黑"/>
                <a:cs typeface="微软雅黑"/>
              </a:rPr>
              <a:t>自动化加工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0659" y="5207508"/>
            <a:ext cx="1946275" cy="41148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0645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635"/>
              </a:spcBef>
            </a:pPr>
            <a:r>
              <a:rPr dirty="0" sz="1600" spc="-5" b="1">
                <a:latin typeface="微软雅黑"/>
                <a:cs typeface="微软雅黑"/>
              </a:rPr>
              <a:t>生产自动上下料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6200" y="5195315"/>
            <a:ext cx="2013585" cy="413384"/>
          </a:xfrm>
          <a:prstGeom prst="rect">
            <a:avLst/>
          </a:prstGeom>
          <a:solidFill>
            <a:srgbClr val="BCD6ED"/>
          </a:solidFill>
        </p:spPr>
        <p:txBody>
          <a:bodyPr wrap="square" lIns="0" tIns="81915" rIns="0" bIns="0" rtlCol="0" vert="horz">
            <a:spAutoFit/>
          </a:bodyPr>
          <a:lstStyle/>
          <a:p>
            <a:pPr marL="499745">
              <a:lnSpc>
                <a:spcPct val="100000"/>
              </a:lnSpc>
              <a:spcBef>
                <a:spcPts val="645"/>
              </a:spcBef>
            </a:pPr>
            <a:r>
              <a:rPr dirty="0" sz="1600" spc="-5" b="1">
                <a:latin typeface="微软雅黑"/>
                <a:cs typeface="微软雅黑"/>
              </a:rPr>
              <a:t>全自动纺织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572" y="5979667"/>
            <a:ext cx="112687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 b="1">
                <a:latin typeface="微软雅黑"/>
                <a:cs typeface="微软雅黑"/>
              </a:rPr>
              <a:t>2020</a:t>
            </a:r>
            <a:r>
              <a:rPr dirty="0" sz="2400" b="1">
                <a:latin typeface="微软雅黑"/>
                <a:cs typeface="微软雅黑"/>
              </a:rPr>
              <a:t>年</a:t>
            </a:r>
            <a:r>
              <a:rPr dirty="0" sz="2400" spc="-5" b="1">
                <a:latin typeface="微软雅黑"/>
                <a:cs typeface="微软雅黑"/>
              </a:rPr>
              <a:t>，</a:t>
            </a:r>
            <a:r>
              <a:rPr dirty="0" sz="2800" spc="-5" b="1">
                <a:solidFill>
                  <a:srgbClr val="FF0000"/>
                </a:solidFill>
                <a:latin typeface="微软雅黑"/>
                <a:cs typeface="微软雅黑"/>
              </a:rPr>
              <a:t>中国</a:t>
            </a:r>
            <a:r>
              <a:rPr dirty="0" sz="2400" b="1">
                <a:latin typeface="微软雅黑"/>
                <a:cs typeface="微软雅黑"/>
              </a:rPr>
              <a:t>工业机器人需求量已经达</a:t>
            </a:r>
            <a:r>
              <a:rPr dirty="0" u="heavy" sz="2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微软雅黑"/>
                <a:cs typeface="微软雅黑"/>
              </a:rPr>
              <a:t>51000</a:t>
            </a:r>
            <a:r>
              <a:rPr dirty="0" u="heavy" sz="2400" b="1">
                <a:uFill>
                  <a:solidFill>
                    <a:srgbClr val="FF0000"/>
                  </a:solidFill>
                </a:uFill>
                <a:latin typeface="微软雅黑"/>
                <a:cs typeface="微软雅黑"/>
              </a:rPr>
              <a:t>台</a:t>
            </a:r>
            <a:r>
              <a:rPr dirty="0" sz="2400" b="1">
                <a:latin typeface="微软雅黑"/>
                <a:cs typeface="微软雅黑"/>
              </a:rPr>
              <a:t>，已成为</a:t>
            </a:r>
            <a:r>
              <a:rPr dirty="0" sz="2800" spc="-5" b="1">
                <a:solidFill>
                  <a:srgbClr val="FF0000"/>
                </a:solidFill>
                <a:latin typeface="微软雅黑"/>
                <a:cs typeface="微软雅黑"/>
              </a:rPr>
              <a:t>全球最大的需求国。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8" name="object 18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机器人代替人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421" y="1190624"/>
            <a:ext cx="92621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000000"/>
                </a:solidFill>
              </a:rPr>
              <a:t>当前，随着机器人水平的提高与进</a:t>
            </a:r>
            <a:r>
              <a:rPr dirty="0" sz="2800">
                <a:solidFill>
                  <a:srgbClr val="000000"/>
                </a:solidFill>
              </a:rPr>
              <a:t>步</a:t>
            </a:r>
            <a:r>
              <a:rPr dirty="0" sz="2800" spc="-5">
                <a:solidFill>
                  <a:srgbClr val="000000"/>
                </a:solidFill>
              </a:rPr>
              <a:t>，替</a:t>
            </a:r>
            <a:r>
              <a:rPr dirty="0" sz="2800">
                <a:solidFill>
                  <a:srgbClr val="000000"/>
                </a:solidFill>
              </a:rPr>
              <a:t>代</a:t>
            </a:r>
            <a:r>
              <a:rPr dirty="0" sz="2800" spc="-5">
                <a:solidFill>
                  <a:srgbClr val="000000"/>
                </a:solidFill>
              </a:rPr>
              <a:t>人的</a:t>
            </a:r>
            <a:r>
              <a:rPr dirty="0" sz="2800">
                <a:solidFill>
                  <a:srgbClr val="000000"/>
                </a:solidFill>
              </a:rPr>
              <a:t>应</a:t>
            </a:r>
            <a:r>
              <a:rPr dirty="0" sz="2800" spc="-5">
                <a:solidFill>
                  <a:srgbClr val="000000"/>
                </a:solidFill>
              </a:rPr>
              <a:t>用爆</a:t>
            </a:r>
            <a:r>
              <a:rPr dirty="0" sz="2800">
                <a:solidFill>
                  <a:srgbClr val="000000"/>
                </a:solidFill>
              </a:rPr>
              <a:t>发</a:t>
            </a:r>
            <a:r>
              <a:rPr dirty="0" sz="2800" spc="-5">
                <a:solidFill>
                  <a:srgbClr val="000000"/>
                </a:solidFill>
              </a:rPr>
              <a:t>。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667" y="2209800"/>
            <a:ext cx="1802891" cy="1258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324" y="2209800"/>
            <a:ext cx="1937003" cy="1258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77911" y="2209800"/>
            <a:ext cx="1891283" cy="1258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0491" y="2209800"/>
            <a:ext cx="1848612" cy="1258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4503" y="4465320"/>
            <a:ext cx="1877568" cy="1258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07664" y="4465320"/>
            <a:ext cx="1883664" cy="1258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22035" y="4465320"/>
            <a:ext cx="1697736" cy="1258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02880" y="4465320"/>
            <a:ext cx="1377696" cy="1258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00259" y="4465320"/>
            <a:ext cx="1324355" cy="1258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75917" y="3590925"/>
            <a:ext cx="1245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仓储物流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9042" y="3563492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变电站检查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7834" y="3590925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仓储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45245" y="3590925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酒店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410" y="5925718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F2F9F"/>
                </a:solidFill>
                <a:latin typeface="微软雅黑"/>
                <a:cs typeface="微软雅黑"/>
              </a:rPr>
              <a:t>物流配送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3259" y="5925718"/>
            <a:ext cx="1245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医院配送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96483" y="5925718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F2F9F"/>
                </a:solidFill>
                <a:latin typeface="微软雅黑"/>
                <a:cs typeface="微软雅黑"/>
              </a:rPr>
              <a:t>道路检查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99272" y="5925718"/>
            <a:ext cx="1245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F2F9F"/>
                </a:solidFill>
                <a:latin typeface="微软雅黑"/>
                <a:cs typeface="微软雅黑"/>
              </a:rPr>
              <a:t>教育陪伴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54894" y="5925718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6F2F9F"/>
                </a:solidFill>
                <a:latin typeface="微软雅黑"/>
                <a:cs typeface="微软雅黑"/>
              </a:rPr>
              <a:t>扫地机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76104" y="2209800"/>
            <a:ext cx="926592" cy="12588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107930" y="3590925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教育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2971800"/>
            <a:ext cx="2535936" cy="18547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0096" y="2971800"/>
            <a:ext cx="2921507" cy="18547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651" y="975486"/>
            <a:ext cx="1130300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50000"/>
              </a:lnSpc>
              <a:spcBef>
                <a:spcPts val="100"/>
              </a:spcBef>
            </a:pPr>
            <a:r>
              <a:rPr dirty="0" sz="2400" b="1">
                <a:latin typeface="微软雅黑"/>
                <a:cs typeface="微软雅黑"/>
              </a:rPr>
              <a:t>特种机器人广泛应用于核、战场、深海、极地、行星探索、空间站等恶劣环境，  是代替人在危险、不可达区域作业的主要手段，也是保障国防和人类社会安全的重要 </a:t>
            </a:r>
            <a:r>
              <a:rPr dirty="0" sz="2400" spc="-5" b="1">
                <a:latin typeface="微软雅黑"/>
                <a:cs typeface="微软雅黑"/>
              </a:rPr>
              <a:t>使能工具。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276" y="5030165"/>
            <a:ext cx="80479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2605" algn="l"/>
                <a:tab pos="6205855" algn="l"/>
              </a:tabLst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核环境作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业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战场作战保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障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极端环境探索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5468" y="2971800"/>
            <a:ext cx="2680715" cy="1854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2016" y="5786628"/>
            <a:ext cx="9133840" cy="652780"/>
          </a:xfrm>
          <a:prstGeom prst="rect">
            <a:avLst/>
          </a:prstGeom>
          <a:solidFill>
            <a:srgbClr val="000099"/>
          </a:solidFill>
        </p:spPr>
        <p:txBody>
          <a:bodyPr wrap="square" lIns="0" tIns="1371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80"/>
              </a:spcBef>
            </a:pPr>
            <a:r>
              <a:rPr dirty="0" sz="2800" spc="-5" b="1">
                <a:solidFill>
                  <a:srgbClr val="FFFF00"/>
                </a:solidFill>
                <a:latin typeface="微软雅黑"/>
                <a:cs typeface="微软雅黑"/>
              </a:rPr>
              <a:t>工作特征</a:t>
            </a:r>
            <a:r>
              <a:rPr dirty="0" sz="2800" spc="-5" b="1">
                <a:solidFill>
                  <a:srgbClr val="FFFFFF"/>
                </a:solidFill>
                <a:latin typeface="微软雅黑"/>
                <a:cs typeface="微软雅黑"/>
              </a:rPr>
              <a:t>：人类远程遥操作为主的</a:t>
            </a:r>
            <a:r>
              <a:rPr dirty="0" sz="2800" b="1">
                <a:solidFill>
                  <a:srgbClr val="FFFFFF"/>
                </a:solidFill>
                <a:latin typeface="微软雅黑"/>
                <a:cs typeface="微软雅黑"/>
              </a:rPr>
              <a:t>控</a:t>
            </a:r>
            <a:r>
              <a:rPr dirty="0" sz="2800" spc="-5" b="1">
                <a:solidFill>
                  <a:srgbClr val="FFFFFF"/>
                </a:solidFill>
                <a:latin typeface="微软雅黑"/>
                <a:cs typeface="微软雅黑"/>
              </a:rPr>
              <a:t>制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9" name="object 9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机器人保护人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1880616"/>
            <a:ext cx="2036064" cy="13152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5246" y="3431869"/>
            <a:ext cx="2567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美海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军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“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分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布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式杀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伤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”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636" y="3956303"/>
            <a:ext cx="2019300" cy="12618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5246" y="5367020"/>
            <a:ext cx="2567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美空军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“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分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布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式空战”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9752" y="1880616"/>
            <a:ext cx="4495800" cy="33375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60672" y="5351170"/>
            <a:ext cx="35858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低成本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无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人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机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集群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（LOCUST）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多态群体机器人分布协同执行复杂</a:t>
            </a:r>
            <a:r>
              <a:rPr dirty="0" spc="5"/>
              <a:t>任</a:t>
            </a:r>
            <a:r>
              <a:rPr dirty="0" spc="-5"/>
              <a:t>务是</a:t>
            </a:r>
            <a:r>
              <a:rPr dirty="0" spc="5"/>
              <a:t>特</a:t>
            </a:r>
            <a:r>
              <a:rPr dirty="0" spc="-5"/>
              <a:t>种机</a:t>
            </a:r>
            <a:r>
              <a:rPr dirty="0" spc="5"/>
              <a:t>器</a:t>
            </a:r>
            <a:r>
              <a:rPr dirty="0" spc="-5"/>
              <a:t>人的</a:t>
            </a:r>
            <a:r>
              <a:rPr dirty="0" spc="5"/>
              <a:t>前</a:t>
            </a:r>
            <a:r>
              <a:rPr dirty="0" spc="-5"/>
              <a:t>沿发</a:t>
            </a:r>
            <a:r>
              <a:rPr dirty="0" spc="5"/>
              <a:t>展</a:t>
            </a:r>
            <a:r>
              <a:rPr dirty="0" spc="-5"/>
              <a:t>方向！</a:t>
            </a:r>
          </a:p>
          <a:p>
            <a:pPr algn="just" marL="7538084" marR="321310" indent="457200">
              <a:lnSpc>
                <a:spcPct val="140100"/>
              </a:lnSpc>
              <a:spcBef>
                <a:spcPts val="860"/>
              </a:spcBef>
            </a:pPr>
            <a:r>
              <a:rPr dirty="0" sz="2400" spc="320">
                <a:solidFill>
                  <a:srgbClr val="000000"/>
                </a:solidFill>
              </a:rPr>
              <a:t>美国将</a:t>
            </a:r>
            <a:r>
              <a:rPr dirty="0" sz="2400" spc="305">
                <a:solidFill>
                  <a:srgbClr val="000000"/>
                </a:solidFill>
              </a:rPr>
              <a:t>特</a:t>
            </a:r>
            <a:r>
              <a:rPr dirty="0" sz="2400" spc="320">
                <a:solidFill>
                  <a:srgbClr val="000000"/>
                </a:solidFill>
              </a:rPr>
              <a:t>种机器</a:t>
            </a:r>
            <a:r>
              <a:rPr dirty="0" sz="2400">
                <a:solidFill>
                  <a:srgbClr val="000000"/>
                </a:solidFill>
              </a:rPr>
              <a:t>人 </a:t>
            </a:r>
            <a:r>
              <a:rPr dirty="0" sz="2400" spc="114">
                <a:solidFill>
                  <a:srgbClr val="000000"/>
                </a:solidFill>
              </a:rPr>
              <a:t>集群</a:t>
            </a:r>
            <a:r>
              <a:rPr dirty="0" sz="2400" spc="105">
                <a:solidFill>
                  <a:srgbClr val="000000"/>
                </a:solidFill>
              </a:rPr>
              <a:t>作为</a:t>
            </a:r>
            <a:r>
              <a:rPr dirty="0" sz="2400" spc="114">
                <a:solidFill>
                  <a:srgbClr val="000000"/>
                </a:solidFill>
              </a:rPr>
              <a:t>其无</a:t>
            </a:r>
            <a:r>
              <a:rPr dirty="0" sz="2400" spc="105">
                <a:solidFill>
                  <a:srgbClr val="000000"/>
                </a:solidFill>
              </a:rPr>
              <a:t>人作</a:t>
            </a:r>
            <a:r>
              <a:rPr dirty="0" sz="2400" spc="114">
                <a:solidFill>
                  <a:srgbClr val="000000"/>
                </a:solidFill>
              </a:rPr>
              <a:t>战</a:t>
            </a:r>
            <a:r>
              <a:rPr dirty="0" sz="2400">
                <a:solidFill>
                  <a:srgbClr val="000000"/>
                </a:solidFill>
              </a:rPr>
              <a:t>的 </a:t>
            </a:r>
            <a:r>
              <a:rPr dirty="0" sz="2400" spc="114">
                <a:solidFill>
                  <a:srgbClr val="000000"/>
                </a:solidFill>
              </a:rPr>
              <a:t>发展</a:t>
            </a:r>
            <a:r>
              <a:rPr dirty="0" sz="2400" spc="105">
                <a:solidFill>
                  <a:srgbClr val="000000"/>
                </a:solidFill>
              </a:rPr>
              <a:t>方</a:t>
            </a:r>
            <a:r>
              <a:rPr dirty="0" sz="2400" spc="114">
                <a:solidFill>
                  <a:srgbClr val="000000"/>
                </a:solidFill>
              </a:rPr>
              <a:t>向</a:t>
            </a:r>
            <a:r>
              <a:rPr dirty="0" sz="2400" spc="120">
                <a:solidFill>
                  <a:srgbClr val="000000"/>
                </a:solidFill>
              </a:rPr>
              <a:t>，</a:t>
            </a:r>
            <a:r>
              <a:rPr dirty="0" sz="2400" spc="114">
                <a:solidFill>
                  <a:srgbClr val="000000"/>
                </a:solidFill>
              </a:rPr>
              <a:t>大</a:t>
            </a:r>
            <a:r>
              <a:rPr dirty="0" sz="2400" spc="105">
                <a:solidFill>
                  <a:srgbClr val="000000"/>
                </a:solidFill>
              </a:rPr>
              <a:t>量群</a:t>
            </a:r>
            <a:r>
              <a:rPr dirty="0" sz="2400" spc="114">
                <a:solidFill>
                  <a:srgbClr val="000000"/>
                </a:solidFill>
              </a:rPr>
              <a:t>体</a:t>
            </a:r>
            <a:r>
              <a:rPr dirty="0" sz="2400">
                <a:solidFill>
                  <a:srgbClr val="000000"/>
                </a:solidFill>
              </a:rPr>
              <a:t>机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100441" y="3178937"/>
            <a:ext cx="3204845" cy="207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2400" spc="114" b="1">
                <a:latin typeface="微软雅黑"/>
                <a:cs typeface="微软雅黑"/>
              </a:rPr>
              <a:t>器人</a:t>
            </a:r>
            <a:r>
              <a:rPr dirty="0" sz="2400" spc="105" b="1">
                <a:latin typeface="微软雅黑"/>
                <a:cs typeface="微软雅黑"/>
              </a:rPr>
              <a:t>系</a:t>
            </a:r>
            <a:r>
              <a:rPr dirty="0" sz="2400" spc="114" b="1">
                <a:latin typeface="微软雅黑"/>
                <a:cs typeface="微软雅黑"/>
              </a:rPr>
              <a:t>统</a:t>
            </a:r>
            <a:r>
              <a:rPr dirty="0" sz="2400" spc="120" b="1">
                <a:latin typeface="微软雅黑"/>
                <a:cs typeface="微软雅黑"/>
              </a:rPr>
              <a:t>，</a:t>
            </a:r>
            <a:r>
              <a:rPr dirty="0" sz="2400" spc="114" b="1">
                <a:latin typeface="微软雅黑"/>
                <a:cs typeface="微软雅黑"/>
              </a:rPr>
              <a:t>提</a:t>
            </a:r>
            <a:r>
              <a:rPr dirty="0" sz="2400" spc="105" b="1">
                <a:latin typeface="微软雅黑"/>
                <a:cs typeface="微软雅黑"/>
              </a:rPr>
              <a:t>出</a:t>
            </a:r>
            <a:r>
              <a:rPr dirty="0" sz="2400" spc="114" b="1">
                <a:latin typeface="微软雅黑"/>
                <a:cs typeface="微软雅黑"/>
              </a:rPr>
              <a:t>了</a:t>
            </a:r>
            <a:r>
              <a:rPr dirty="0" sz="2400" spc="120" b="1">
                <a:latin typeface="微软雅黑"/>
                <a:cs typeface="微软雅黑"/>
              </a:rPr>
              <a:t>“</a:t>
            </a:r>
            <a:r>
              <a:rPr dirty="0" sz="2400" b="1">
                <a:latin typeface="微软雅黑"/>
                <a:cs typeface="微软雅黑"/>
              </a:rPr>
              <a:t>蜂 </a:t>
            </a:r>
            <a:r>
              <a:rPr dirty="0" sz="2400" spc="120" b="1">
                <a:latin typeface="微软雅黑"/>
                <a:cs typeface="微软雅黑"/>
              </a:rPr>
              <a:t>群”</a:t>
            </a:r>
            <a:r>
              <a:rPr dirty="0" sz="2400" spc="105" b="1">
                <a:latin typeface="微软雅黑"/>
                <a:cs typeface="微软雅黑"/>
              </a:rPr>
              <a:t>、“</a:t>
            </a:r>
            <a:r>
              <a:rPr dirty="0" sz="2400" spc="120" b="1">
                <a:latin typeface="微软雅黑"/>
                <a:cs typeface="微软雅黑"/>
              </a:rPr>
              <a:t>母舰</a:t>
            </a:r>
            <a:r>
              <a:rPr dirty="0" sz="2400" spc="110" b="1">
                <a:latin typeface="微软雅黑"/>
                <a:cs typeface="微软雅黑"/>
              </a:rPr>
              <a:t>”</a:t>
            </a:r>
            <a:r>
              <a:rPr dirty="0" sz="2400" spc="105" b="1">
                <a:latin typeface="微软雅黑"/>
                <a:cs typeface="微软雅黑"/>
              </a:rPr>
              <a:t>等</a:t>
            </a:r>
            <a:r>
              <a:rPr dirty="0" sz="2400" spc="114" b="1">
                <a:latin typeface="微软雅黑"/>
                <a:cs typeface="微软雅黑"/>
              </a:rPr>
              <a:t>群</a:t>
            </a:r>
            <a:r>
              <a:rPr dirty="0" sz="2400" b="1">
                <a:latin typeface="微软雅黑"/>
                <a:cs typeface="微软雅黑"/>
              </a:rPr>
              <a:t>体 </a:t>
            </a:r>
            <a:r>
              <a:rPr dirty="0" sz="2400" spc="114" b="1">
                <a:latin typeface="微软雅黑"/>
                <a:cs typeface="微软雅黑"/>
              </a:rPr>
              <a:t>无人</a:t>
            </a:r>
            <a:r>
              <a:rPr dirty="0" sz="2400" spc="105" b="1">
                <a:latin typeface="微软雅黑"/>
                <a:cs typeface="微软雅黑"/>
              </a:rPr>
              <a:t>作战</a:t>
            </a:r>
            <a:r>
              <a:rPr dirty="0" sz="2400" spc="114" b="1">
                <a:latin typeface="微软雅黑"/>
                <a:cs typeface="微软雅黑"/>
              </a:rPr>
              <a:t>理论</a:t>
            </a:r>
            <a:r>
              <a:rPr dirty="0" sz="2400" spc="105" b="1">
                <a:latin typeface="微软雅黑"/>
                <a:cs typeface="微软雅黑"/>
              </a:rPr>
              <a:t>和若</a:t>
            </a:r>
            <a:r>
              <a:rPr dirty="0" sz="2400" spc="114" b="1">
                <a:latin typeface="微软雅黑"/>
                <a:cs typeface="微软雅黑"/>
              </a:rPr>
              <a:t>干</a:t>
            </a:r>
            <a:r>
              <a:rPr dirty="0" sz="2400" b="1">
                <a:latin typeface="微软雅黑"/>
                <a:cs typeface="微软雅黑"/>
              </a:rPr>
              <a:t>实 </a:t>
            </a:r>
            <a:r>
              <a:rPr dirty="0" sz="2400" spc="-5" b="1">
                <a:latin typeface="微软雅黑"/>
                <a:cs typeface="微软雅黑"/>
              </a:rPr>
              <a:t>战战法</a:t>
            </a:r>
            <a:r>
              <a:rPr dirty="0" sz="2400" b="1">
                <a:latin typeface="微软雅黑"/>
                <a:cs typeface="微软雅黑"/>
              </a:rPr>
              <a:t>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2688" y="5955791"/>
            <a:ext cx="10570845" cy="652780"/>
          </a:xfrm>
          <a:prstGeom prst="rect">
            <a:avLst/>
          </a:prstGeom>
          <a:solidFill>
            <a:srgbClr val="000099"/>
          </a:solidFill>
        </p:spPr>
        <p:txBody>
          <a:bodyPr wrap="square" lIns="0" tIns="107314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44"/>
              </a:spcBef>
            </a:pPr>
            <a:r>
              <a:rPr dirty="0" sz="2800" spc="-10" b="1">
                <a:solidFill>
                  <a:srgbClr val="FFFF00"/>
                </a:solidFill>
                <a:latin typeface="微软雅黑"/>
                <a:cs typeface="微软雅黑"/>
              </a:rPr>
              <a:t>多移动机器人非结构化环境集群作业</a:t>
            </a:r>
            <a:endParaRPr sz="28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-3047" y="105155"/>
            <a:ext cx="12198350" cy="515620"/>
            <a:chOff x="-3047" y="105155"/>
            <a:chExt cx="12198350" cy="515620"/>
          </a:xfrm>
        </p:grpSpPr>
        <p:sp>
          <p:nvSpPr>
            <p:cNvPr id="12" name="object 12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12107164" y="0"/>
                  </a:moveTo>
                  <a:lnTo>
                    <a:pt x="84839" y="0"/>
                  </a:lnTo>
                  <a:lnTo>
                    <a:pt x="51816" y="6665"/>
                  </a:lnTo>
                  <a:lnTo>
                    <a:pt x="24849" y="24844"/>
                  </a:lnTo>
                  <a:lnTo>
                    <a:pt x="6667" y="51810"/>
                  </a:lnTo>
                  <a:lnTo>
                    <a:pt x="0" y="84836"/>
                  </a:lnTo>
                  <a:lnTo>
                    <a:pt x="0" y="424180"/>
                  </a:lnTo>
                  <a:lnTo>
                    <a:pt x="6667" y="457205"/>
                  </a:lnTo>
                  <a:lnTo>
                    <a:pt x="24849" y="484171"/>
                  </a:lnTo>
                  <a:lnTo>
                    <a:pt x="51816" y="502350"/>
                  </a:lnTo>
                  <a:lnTo>
                    <a:pt x="84839" y="509016"/>
                  </a:lnTo>
                  <a:lnTo>
                    <a:pt x="12107164" y="509016"/>
                  </a:lnTo>
                  <a:lnTo>
                    <a:pt x="12140189" y="502350"/>
                  </a:lnTo>
                  <a:lnTo>
                    <a:pt x="12167155" y="484171"/>
                  </a:lnTo>
                  <a:lnTo>
                    <a:pt x="12185334" y="457205"/>
                  </a:lnTo>
                  <a:lnTo>
                    <a:pt x="12192000" y="424180"/>
                  </a:lnTo>
                  <a:lnTo>
                    <a:pt x="12192000" y="84836"/>
                  </a:lnTo>
                  <a:lnTo>
                    <a:pt x="12185334" y="51810"/>
                  </a:lnTo>
                  <a:lnTo>
                    <a:pt x="12167155" y="24844"/>
                  </a:lnTo>
                  <a:lnTo>
                    <a:pt x="12140189" y="6665"/>
                  </a:lnTo>
                  <a:lnTo>
                    <a:pt x="1210716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108203"/>
              <a:ext cx="12192000" cy="509270"/>
            </a:xfrm>
            <a:custGeom>
              <a:avLst/>
              <a:gdLst/>
              <a:ahLst/>
              <a:cxnLst/>
              <a:rect l="l" t="t" r="r" b="b"/>
              <a:pathLst>
                <a:path w="12192000" h="509270">
                  <a:moveTo>
                    <a:pt x="0" y="84836"/>
                  </a:moveTo>
                  <a:lnTo>
                    <a:pt x="6667" y="51810"/>
                  </a:lnTo>
                  <a:lnTo>
                    <a:pt x="24849" y="24844"/>
                  </a:lnTo>
                  <a:lnTo>
                    <a:pt x="51816" y="6665"/>
                  </a:lnTo>
                  <a:lnTo>
                    <a:pt x="84839" y="0"/>
                  </a:lnTo>
                  <a:lnTo>
                    <a:pt x="12107164" y="0"/>
                  </a:lnTo>
                  <a:lnTo>
                    <a:pt x="12140189" y="6665"/>
                  </a:lnTo>
                  <a:lnTo>
                    <a:pt x="12167155" y="24844"/>
                  </a:lnTo>
                  <a:lnTo>
                    <a:pt x="12185334" y="51810"/>
                  </a:lnTo>
                  <a:lnTo>
                    <a:pt x="12192000" y="84836"/>
                  </a:lnTo>
                  <a:lnTo>
                    <a:pt x="12192000" y="424180"/>
                  </a:lnTo>
                  <a:lnTo>
                    <a:pt x="12185334" y="457205"/>
                  </a:lnTo>
                  <a:lnTo>
                    <a:pt x="12167155" y="484171"/>
                  </a:lnTo>
                  <a:lnTo>
                    <a:pt x="12140189" y="502350"/>
                  </a:lnTo>
                  <a:lnTo>
                    <a:pt x="12107164" y="509016"/>
                  </a:lnTo>
                  <a:lnTo>
                    <a:pt x="84839" y="509016"/>
                  </a:lnTo>
                  <a:lnTo>
                    <a:pt x="51816" y="502350"/>
                  </a:lnTo>
                  <a:lnTo>
                    <a:pt x="24849" y="484171"/>
                  </a:lnTo>
                  <a:lnTo>
                    <a:pt x="6667" y="457205"/>
                  </a:lnTo>
                  <a:lnTo>
                    <a:pt x="0" y="424180"/>
                  </a:lnTo>
                  <a:lnTo>
                    <a:pt x="0" y="84836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机器人保护人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LP</dc:creator>
  <dc:title>答辩-19</dc:title>
  <dcterms:created xsi:type="dcterms:W3CDTF">2021-11-23T17:41:28Z</dcterms:created>
  <dcterms:modified xsi:type="dcterms:W3CDTF">2021-11-23T17:41:28Z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2021-11-23T00:00:00Z</vt:filetime>
  </property>
</Properties>
</file>